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1"/>
  </p:notesMasterIdLst>
  <p:sldIdLst>
    <p:sldId id="256" r:id="rId2"/>
    <p:sldId id="461" r:id="rId3"/>
    <p:sldId id="291" r:id="rId4"/>
    <p:sldId id="399" r:id="rId5"/>
    <p:sldId id="398" r:id="rId6"/>
    <p:sldId id="416" r:id="rId7"/>
    <p:sldId id="480" r:id="rId8"/>
    <p:sldId id="481" r:id="rId9"/>
    <p:sldId id="425" r:id="rId10"/>
    <p:sldId id="430" r:id="rId11"/>
    <p:sldId id="424" r:id="rId12"/>
    <p:sldId id="423" r:id="rId13"/>
    <p:sldId id="431" r:id="rId14"/>
    <p:sldId id="294" r:id="rId15"/>
    <p:sldId id="426" r:id="rId16"/>
    <p:sldId id="427" r:id="rId17"/>
    <p:sldId id="429" r:id="rId18"/>
    <p:sldId id="432" r:id="rId19"/>
    <p:sldId id="400" r:id="rId20"/>
    <p:sldId id="433" r:id="rId21"/>
    <p:sldId id="435" r:id="rId22"/>
    <p:sldId id="436" r:id="rId23"/>
    <p:sldId id="437" r:id="rId24"/>
    <p:sldId id="438" r:id="rId25"/>
    <p:sldId id="439" r:id="rId26"/>
    <p:sldId id="442" r:id="rId27"/>
    <p:sldId id="443" r:id="rId28"/>
    <p:sldId id="444" r:id="rId29"/>
    <p:sldId id="482" r:id="rId30"/>
    <p:sldId id="446" r:id="rId31"/>
    <p:sldId id="447" r:id="rId32"/>
    <p:sldId id="448" r:id="rId33"/>
    <p:sldId id="449" r:id="rId34"/>
    <p:sldId id="450" r:id="rId35"/>
    <p:sldId id="451" r:id="rId36"/>
    <p:sldId id="452" r:id="rId37"/>
    <p:sldId id="453" r:id="rId38"/>
    <p:sldId id="454" r:id="rId39"/>
    <p:sldId id="456" r:id="rId40"/>
    <p:sldId id="457" r:id="rId41"/>
    <p:sldId id="458" r:id="rId42"/>
    <p:sldId id="295" r:id="rId43"/>
    <p:sldId id="460" r:id="rId44"/>
    <p:sldId id="459" r:id="rId45"/>
    <p:sldId id="299" r:id="rId46"/>
    <p:sldId id="290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6" r:id="rId56"/>
    <p:sldId id="364" r:id="rId57"/>
    <p:sldId id="327" r:id="rId58"/>
    <p:sldId id="329" r:id="rId59"/>
    <p:sldId id="330" r:id="rId60"/>
    <p:sldId id="331" r:id="rId61"/>
    <p:sldId id="332" r:id="rId62"/>
    <p:sldId id="359" r:id="rId63"/>
    <p:sldId id="333" r:id="rId64"/>
    <p:sldId id="334" r:id="rId65"/>
    <p:sldId id="336" r:id="rId66"/>
    <p:sldId id="337" r:id="rId67"/>
    <p:sldId id="338" r:id="rId68"/>
    <p:sldId id="339" r:id="rId69"/>
    <p:sldId id="341" r:id="rId70"/>
    <p:sldId id="340" r:id="rId71"/>
    <p:sldId id="342" r:id="rId72"/>
    <p:sldId id="343" r:id="rId73"/>
    <p:sldId id="344" r:id="rId74"/>
    <p:sldId id="405" r:id="rId75"/>
    <p:sldId id="348" r:id="rId76"/>
    <p:sldId id="345" r:id="rId77"/>
    <p:sldId id="349" r:id="rId78"/>
    <p:sldId id="406" r:id="rId79"/>
    <p:sldId id="407" r:id="rId80"/>
    <p:sldId id="346" r:id="rId81"/>
    <p:sldId id="347" r:id="rId82"/>
    <p:sldId id="351" r:id="rId83"/>
    <p:sldId id="352" r:id="rId84"/>
    <p:sldId id="355" r:id="rId85"/>
    <p:sldId id="357" r:id="rId86"/>
    <p:sldId id="358" r:id="rId87"/>
    <p:sldId id="360" r:id="rId88"/>
    <p:sldId id="361" r:id="rId89"/>
    <p:sldId id="362" r:id="rId90"/>
    <p:sldId id="363" r:id="rId91"/>
    <p:sldId id="365" r:id="rId92"/>
    <p:sldId id="367" r:id="rId93"/>
    <p:sldId id="368" r:id="rId94"/>
    <p:sldId id="411" r:id="rId95"/>
    <p:sldId id="369" r:id="rId96"/>
    <p:sldId id="370" r:id="rId97"/>
    <p:sldId id="371" r:id="rId98"/>
    <p:sldId id="372" r:id="rId99"/>
    <p:sldId id="373" r:id="rId100"/>
    <p:sldId id="376" r:id="rId101"/>
    <p:sldId id="377" r:id="rId102"/>
    <p:sldId id="378" r:id="rId103"/>
    <p:sldId id="379" r:id="rId104"/>
    <p:sldId id="380" r:id="rId105"/>
    <p:sldId id="382" r:id="rId106"/>
    <p:sldId id="383" r:id="rId107"/>
    <p:sldId id="384" r:id="rId108"/>
    <p:sldId id="386" r:id="rId109"/>
    <p:sldId id="415" r:id="rId110"/>
    <p:sldId id="387" r:id="rId111"/>
    <p:sldId id="389" r:id="rId112"/>
    <p:sldId id="390" r:id="rId113"/>
    <p:sldId id="391" r:id="rId114"/>
    <p:sldId id="393" r:id="rId115"/>
    <p:sldId id="395" r:id="rId116"/>
    <p:sldId id="419" r:id="rId117"/>
    <p:sldId id="396" r:id="rId118"/>
    <p:sldId id="397" r:id="rId119"/>
    <p:sldId id="421" r:id="rId120"/>
    <p:sldId id="422" r:id="rId121"/>
    <p:sldId id="428" r:id="rId122"/>
    <p:sldId id="462" r:id="rId123"/>
    <p:sldId id="463" r:id="rId124"/>
    <p:sldId id="464" r:id="rId125"/>
    <p:sldId id="467" r:id="rId126"/>
    <p:sldId id="465" r:id="rId127"/>
    <p:sldId id="466" r:id="rId128"/>
    <p:sldId id="468" r:id="rId129"/>
    <p:sldId id="469" r:id="rId130"/>
    <p:sldId id="470" r:id="rId131"/>
    <p:sldId id="471" r:id="rId132"/>
    <p:sldId id="473" r:id="rId133"/>
    <p:sldId id="472" r:id="rId134"/>
    <p:sldId id="475" r:id="rId135"/>
    <p:sldId id="477" r:id="rId136"/>
    <p:sldId id="476" r:id="rId137"/>
    <p:sldId id="478" r:id="rId138"/>
    <p:sldId id="479" r:id="rId139"/>
    <p:sldId id="289" r:id="rId140"/>
  </p:sldIdLst>
  <p:sldSz cx="12192000" cy="6858000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32" autoAdjust="0"/>
    <p:restoredTop sz="94660" autoAdjust="0"/>
  </p:normalViewPr>
  <p:slideViewPr>
    <p:cSldViewPr>
      <p:cViewPr varScale="1">
        <p:scale>
          <a:sx n="78" d="100"/>
          <a:sy n="78" d="100"/>
        </p:scale>
        <p:origin x="102" y="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2799D-31F1-431D-80AE-66AC3E4A7AC2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2C96A-7443-4BFB-9552-D3CD50AC9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089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2C96A-7443-4BFB-9552-D3CD50AC95C8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61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0" name="Group 18"/>
          <p:cNvGrpSpPr>
            <a:grpSpLocks/>
          </p:cNvGrpSpPr>
          <p:nvPr/>
        </p:nvGrpSpPr>
        <p:grpSpPr bwMode="auto">
          <a:xfrm>
            <a:off x="-8467" y="4724400"/>
            <a:ext cx="12192000" cy="2133600"/>
            <a:chOff x="0" y="2976"/>
            <a:chExt cx="5760" cy="1344"/>
          </a:xfrm>
        </p:grpSpPr>
        <p:sp>
          <p:nvSpPr>
            <p:cNvPr id="3091" name="Rectangle 19"/>
            <p:cNvSpPr>
              <a:spLocks noChangeArrowheads="1"/>
            </p:cNvSpPr>
            <p:nvPr/>
          </p:nvSpPr>
          <p:spPr bwMode="ltGray">
            <a:xfrm>
              <a:off x="53" y="2976"/>
              <a:ext cx="5666" cy="13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2" name="Rectangle 20"/>
            <p:cNvSpPr>
              <a:spLocks noChangeArrowheads="1"/>
            </p:cNvSpPr>
            <p:nvPr/>
          </p:nvSpPr>
          <p:spPr bwMode="ltGray">
            <a:xfrm>
              <a:off x="0" y="2976"/>
              <a:ext cx="5760" cy="227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93" name="Rectangle 21"/>
          <p:cNvSpPr>
            <a:spLocks noChangeArrowheads="1"/>
          </p:cNvSpPr>
          <p:nvPr/>
        </p:nvSpPr>
        <p:spPr bwMode="ltGray">
          <a:xfrm>
            <a:off x="-8467" y="0"/>
            <a:ext cx="12192000" cy="220503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2260601"/>
            <a:ext cx="11976100" cy="239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404938"/>
            <a:ext cx="9652000" cy="762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20800" y="5334000"/>
            <a:ext cx="9448800" cy="609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  <p:grpSp>
        <p:nvGrpSpPr>
          <p:cNvPr id="3095" name="Group 23"/>
          <p:cNvGrpSpPr>
            <a:grpSpLocks/>
          </p:cNvGrpSpPr>
          <p:nvPr/>
        </p:nvGrpSpPr>
        <p:grpSpPr bwMode="auto">
          <a:xfrm>
            <a:off x="-8466" y="0"/>
            <a:ext cx="12206817" cy="6859588"/>
            <a:chOff x="0" y="0"/>
            <a:chExt cx="5764" cy="4321"/>
          </a:xfrm>
        </p:grpSpPr>
        <p:sp>
          <p:nvSpPr>
            <p:cNvPr id="3096" name="AutoShape 24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>
                <a:gd name="T0" fmla="*/ 243 w 243"/>
                <a:gd name="T1" fmla="*/ 335 h 336"/>
                <a:gd name="T2" fmla="*/ 122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1412E7-59CC-448B-98FA-07E32153F6C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91001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28601"/>
            <a:ext cx="2743200" cy="60626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28601"/>
            <a:ext cx="8026400" cy="60626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69CCC6-8700-442A-99EF-3988EA9AE19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17595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871200" cy="90011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343025"/>
            <a:ext cx="10972800" cy="4948238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9753600" y="6461126"/>
            <a:ext cx="2235200" cy="3206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09600" y="6472238"/>
            <a:ext cx="812800" cy="233362"/>
          </a:xfrm>
        </p:spPr>
        <p:txBody>
          <a:bodyPr/>
          <a:lstStyle>
            <a:lvl1pPr>
              <a:defRPr/>
            </a:lvl1pPr>
          </a:lstStyle>
          <a:p>
            <a:fld id="{9A57CC20-0A80-43D8-99B4-8BF6C9911F1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5614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CDE338-D0BD-444F-8CCA-1567624A4AD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01896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230874-801F-438C-A07B-846650D4F81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63630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43025"/>
            <a:ext cx="5384800" cy="49482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43025"/>
            <a:ext cx="5384800" cy="49482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EDE3F3-C2CA-4598-AFD2-92CA74E4C67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6634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2A36F6-64D8-40D4-8009-8A46EA48EB0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9139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CF2CF9-F797-4186-90AB-A547ED54C11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57642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DE9101-6B65-4F87-86C8-EADBDEC7B2D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850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9603D3-7751-4988-BF57-60D4E577D69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2912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53EFD7-02ED-426E-87A8-9BD6E518995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5197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27518" y="22225"/>
          <a:ext cx="12134849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4" imgW="6653968" imgH="1180952" progId="">
                  <p:embed/>
                </p:oleObj>
              </mc:Choice>
              <mc:Fallback>
                <p:oleObj name="Image" r:id="rId14" imgW="6653968" imgH="1180952" progId="">
                  <p:embed/>
                  <p:pic>
                    <p:nvPicPr>
                      <p:cNvPr id="0" name="Picture 3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8" y="22225"/>
                        <a:ext cx="12134849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492B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8418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Rectangle 16"/>
          <p:cNvSpPr>
            <a:spLocks noChangeArrowheads="1"/>
          </p:cNvSpPr>
          <p:nvPr/>
        </p:nvSpPr>
        <p:spPr bwMode="invGray">
          <a:xfrm>
            <a:off x="1" y="6453188"/>
            <a:ext cx="12145433" cy="40481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43025"/>
            <a:ext cx="10972800" cy="494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753600" y="6461126"/>
            <a:ext cx="2235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472238"/>
            <a:ext cx="8128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63AA94E6-6D5F-4966-BA54-19E58A3A5E92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228601"/>
            <a:ext cx="108712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-14817" y="0"/>
            <a:ext cx="12213168" cy="6859588"/>
            <a:chOff x="0" y="0"/>
            <a:chExt cx="5764" cy="4321"/>
          </a:xfrm>
        </p:grpSpPr>
        <p:sp>
          <p:nvSpPr>
            <p:cNvPr id="1042" name="AutoShape 18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>
                <a:gd name="T0" fmla="*/ 243 w 243"/>
                <a:gd name="T1" fmla="*/ 335 h 336"/>
                <a:gd name="T2" fmla="*/ 122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7" Type="http://schemas.openxmlformats.org/officeDocument/2006/relationships/slide" Target="slide9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5.xml"/><Relationship Id="rId5" Type="http://schemas.openxmlformats.org/officeDocument/2006/relationships/slide" Target="slide108.xml"/><Relationship Id="rId4" Type="http://schemas.openxmlformats.org/officeDocument/2006/relationships/slide" Target="slide85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42.gi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42.gi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43.gi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44.gif"/><Relationship Id="rId4" Type="http://schemas.openxmlformats.org/officeDocument/2006/relationships/image" Target="../media/image8.jpe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6.jpeg"/><Relationship Id="rId4" Type="http://schemas.openxmlformats.org/officeDocument/2006/relationships/image" Target="../media/image46.gi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91.xml"/><Relationship Id="rId7" Type="http://schemas.openxmlformats.org/officeDocument/2006/relationships/slide" Target="slide12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5.xml"/><Relationship Id="rId5" Type="http://schemas.openxmlformats.org/officeDocument/2006/relationships/slide" Target="slide92.xml"/><Relationship Id="rId4" Type="http://schemas.openxmlformats.org/officeDocument/2006/relationships/slide" Target="slide11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47.gif"/><Relationship Id="rId4" Type="http://schemas.openxmlformats.org/officeDocument/2006/relationships/image" Target="../media/image3.jpe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48.gif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48.gif"/><Relationship Id="rId4" Type="http://schemas.openxmlformats.org/officeDocument/2006/relationships/image" Target="../media/image3.jpe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49.gi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5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51.gif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8.jpe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3.xml"/><Relationship Id="rId7" Type="http://schemas.openxmlformats.org/officeDocument/2006/relationships/slide" Target="slide5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0.xml"/><Relationship Id="rId5" Type="http://schemas.openxmlformats.org/officeDocument/2006/relationships/slide" Target="slide54.xml"/><Relationship Id="rId4" Type="http://schemas.openxmlformats.org/officeDocument/2006/relationships/slide" Target="slide64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54.gif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8.jpe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gif"/><Relationship Id="rId4" Type="http://schemas.openxmlformats.org/officeDocument/2006/relationships/image" Target="../media/image6.jpe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gif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7.gif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gif"/><Relationship Id="rId4" Type="http://schemas.openxmlformats.org/officeDocument/2006/relationships/image" Target="../media/image6.jpe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gif"/><Relationship Id="rId4" Type="http://schemas.openxmlformats.org/officeDocument/2006/relationships/image" Target="../media/image5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gif"/><Relationship Id="rId4" Type="http://schemas.openxmlformats.org/officeDocument/2006/relationships/image" Target="../media/image5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gif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gif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5.xml"/><Relationship Id="rId5" Type="http://schemas.openxmlformats.org/officeDocument/2006/relationships/slide" Target="slide124.xml"/><Relationship Id="rId4" Type="http://schemas.openxmlformats.org/officeDocument/2006/relationships/slide" Target="slide63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gif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gif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gif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gif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gif"/><Relationship Id="rId4" Type="http://schemas.openxmlformats.org/officeDocument/2006/relationships/image" Target="../media/image6.jpe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gif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gif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gif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gif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1.xml"/><Relationship Id="rId5" Type="http://schemas.openxmlformats.org/officeDocument/2006/relationships/slide" Target="slide97.xml"/><Relationship Id="rId4" Type="http://schemas.openxmlformats.org/officeDocument/2006/relationships/slide" Target="slide5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5.xml"/><Relationship Id="rId4" Type="http://schemas.openxmlformats.org/officeDocument/2006/relationships/slide" Target="slide1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8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0.xml"/><Relationship Id="rId5" Type="http://schemas.openxmlformats.org/officeDocument/2006/relationships/slide" Target="slide61.xml"/><Relationship Id="rId4" Type="http://schemas.openxmlformats.org/officeDocument/2006/relationships/slide" Target="slide10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3.xml"/><Relationship Id="rId4" Type="http://schemas.openxmlformats.org/officeDocument/2006/relationships/slide" Target="slide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7" Type="http://schemas.openxmlformats.org/officeDocument/2006/relationships/slide" Target="slide1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7.xml"/><Relationship Id="rId5" Type="http://schemas.openxmlformats.org/officeDocument/2006/relationships/slide" Target="slide102.xml"/><Relationship Id="rId4" Type="http://schemas.openxmlformats.org/officeDocument/2006/relationships/slide" Target="slide8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8.xml"/><Relationship Id="rId4" Type="http://schemas.openxmlformats.org/officeDocument/2006/relationships/slide" Target="slide8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7" Type="http://schemas.openxmlformats.org/officeDocument/2006/relationships/image" Target="../media/image5.png"/><Relationship Id="rId2" Type="http://schemas.openxmlformats.org/officeDocument/2006/relationships/slide" Target="slide10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7.xml"/><Relationship Id="rId5" Type="http://schemas.openxmlformats.org/officeDocument/2006/relationships/slide" Target="slide85.xml"/><Relationship Id="rId4" Type="http://schemas.openxmlformats.org/officeDocument/2006/relationships/slide" Target="slide7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slide" Target="slide1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96.xml"/><Relationship Id="rId4" Type="http://schemas.openxmlformats.org/officeDocument/2006/relationships/slide" Target="slide1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20.xml"/><Relationship Id="rId2" Type="http://schemas.openxmlformats.org/officeDocument/2006/relationships/slide" Target="slide1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69.xml"/><Relationship Id="rId4" Type="http://schemas.openxmlformats.org/officeDocument/2006/relationships/slide" Target="slide5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slide" Target="slide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8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97.xml"/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18.xml"/><Relationship Id="rId4" Type="http://schemas.openxmlformats.org/officeDocument/2006/relationships/slide" Target="slide1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89.xml"/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0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84.xml"/><Relationship Id="rId7" Type="http://schemas.openxmlformats.org/officeDocument/2006/relationships/slide" Target="slide123.xml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1.xml"/><Relationship Id="rId5" Type="http://schemas.openxmlformats.org/officeDocument/2006/relationships/slide" Target="slide113.xml"/><Relationship Id="rId4" Type="http://schemas.openxmlformats.org/officeDocument/2006/relationships/slide" Target="slide10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7" Type="http://schemas.openxmlformats.org/officeDocument/2006/relationships/image" Target="../media/image6.jpeg"/><Relationship Id="rId2" Type="http://schemas.openxmlformats.org/officeDocument/2006/relationships/slide" Target="slide1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9.xml"/><Relationship Id="rId5" Type="http://schemas.openxmlformats.org/officeDocument/2006/relationships/slide" Target="slide86.xml"/><Relationship Id="rId4" Type="http://schemas.openxmlformats.org/officeDocument/2006/relationships/slide" Target="slide1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22.xml"/><Relationship Id="rId7" Type="http://schemas.openxmlformats.org/officeDocument/2006/relationships/image" Target="../media/image6.jpeg"/><Relationship Id="rId2" Type="http://schemas.openxmlformats.org/officeDocument/2006/relationships/slide" Target="slide12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0.xml"/><Relationship Id="rId5" Type="http://schemas.openxmlformats.org/officeDocument/2006/relationships/slide" Target="slide46.xml"/><Relationship Id="rId4" Type="http://schemas.openxmlformats.org/officeDocument/2006/relationships/slide" Target="slide1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94.xml"/><Relationship Id="rId7" Type="http://schemas.openxmlformats.org/officeDocument/2006/relationships/image" Target="../media/image6.jpeg"/><Relationship Id="rId2" Type="http://schemas.openxmlformats.org/officeDocument/2006/relationships/slide" Target="slide10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7.xml"/><Relationship Id="rId5" Type="http://schemas.openxmlformats.org/officeDocument/2006/relationships/slide" Target="slide77.xml"/><Relationship Id="rId4" Type="http://schemas.openxmlformats.org/officeDocument/2006/relationships/slide" Target="slide9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21.xml"/><Relationship Id="rId2" Type="http://schemas.openxmlformats.org/officeDocument/2006/relationships/slide" Target="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slide" Target="slide71.xml"/><Relationship Id="rId4" Type="http://schemas.openxmlformats.org/officeDocument/2006/relationships/slide" Target="slide5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7" Type="http://schemas.openxmlformats.org/officeDocument/2006/relationships/image" Target="../media/image6.jpeg"/><Relationship Id="rId2" Type="http://schemas.openxmlformats.org/officeDocument/2006/relationships/slide" Target="slide6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0.xml"/><Relationship Id="rId5" Type="http://schemas.openxmlformats.org/officeDocument/2006/relationships/slide" Target="slide125.xml"/><Relationship Id="rId4" Type="http://schemas.openxmlformats.org/officeDocument/2006/relationships/slide" Target="slide11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" Target="slide59.xml"/><Relationship Id="rId7" Type="http://schemas.openxmlformats.org/officeDocument/2006/relationships/slide" Target="slide131.xml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9.xml"/><Relationship Id="rId5" Type="http://schemas.openxmlformats.org/officeDocument/2006/relationships/slide" Target="slide112.xml"/><Relationship Id="rId4" Type="http://schemas.openxmlformats.org/officeDocument/2006/relationships/slide" Target="slide9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" Target="slide101.xml"/><Relationship Id="rId7" Type="http://schemas.openxmlformats.org/officeDocument/2006/relationships/slide" Target="slide123.xml"/><Relationship Id="rId2" Type="http://schemas.openxmlformats.org/officeDocument/2006/relationships/slide" Target="slide6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5" Type="http://schemas.openxmlformats.org/officeDocument/2006/relationships/slide" Target="slide107.xml"/><Relationship Id="rId4" Type="http://schemas.openxmlformats.org/officeDocument/2006/relationships/slide" Target="slide10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90.xml"/><Relationship Id="rId7" Type="http://schemas.openxmlformats.org/officeDocument/2006/relationships/image" Target="../media/image6.jpeg"/><Relationship Id="rId2" Type="http://schemas.openxmlformats.org/officeDocument/2006/relationships/slide" Target="slide8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8.xml"/><Relationship Id="rId5" Type="http://schemas.openxmlformats.org/officeDocument/2006/relationships/slide" Target="slide81.xml"/><Relationship Id="rId4" Type="http://schemas.openxmlformats.org/officeDocument/2006/relationships/slide" Target="slide10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slide" Target="slide8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slide" Target="slide110.xml"/><Relationship Id="rId4" Type="http://schemas.openxmlformats.org/officeDocument/2006/relationships/slide" Target="slide4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93.xml"/><Relationship Id="rId2" Type="http://schemas.openxmlformats.org/officeDocument/2006/relationships/slide" Target="slide1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slide" Target="slide76.xml"/><Relationship Id="rId4" Type="http://schemas.openxmlformats.org/officeDocument/2006/relationships/slide" Target="slide9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slide" Target="slide60.xml"/><Relationship Id="rId4" Type="http://schemas.openxmlformats.org/officeDocument/2006/relationships/slide" Target="slide1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12.xml"/><Relationship Id="rId2" Type="http://schemas.openxmlformats.org/officeDocument/2006/relationships/slide" Target="slide9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4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12" Type="http://schemas.openxmlformats.org/officeDocument/2006/relationships/slide" Target="slide4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image" Target="../media/image7.jpeg"/><Relationship Id="rId5" Type="http://schemas.openxmlformats.org/officeDocument/2006/relationships/image" Target="../media/image4.png"/><Relationship Id="rId10" Type="http://schemas.openxmlformats.org/officeDocument/2006/relationships/slide" Target="slide36.xml"/><Relationship Id="rId4" Type="http://schemas.openxmlformats.org/officeDocument/2006/relationships/slide" Target="slide9.xml"/><Relationship Id="rId9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02.xml"/><Relationship Id="rId2" Type="http://schemas.openxmlformats.org/officeDocument/2006/relationships/slide" Target="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04.xml"/><Relationship Id="rId2" Type="http://schemas.openxmlformats.org/officeDocument/2006/relationships/slide" Target="slide9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8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2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05.xml"/><Relationship Id="rId4" Type="http://schemas.openxmlformats.org/officeDocument/2006/relationships/slide" Target="slide7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1.xml"/><Relationship Id="rId5" Type="http://schemas.openxmlformats.org/officeDocument/2006/relationships/slide" Target="slide117.xml"/><Relationship Id="rId4" Type="http://schemas.openxmlformats.org/officeDocument/2006/relationships/slide" Target="slide1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0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6.jpeg"/><Relationship Id="rId4" Type="http://schemas.openxmlformats.org/officeDocument/2006/relationships/image" Target="../media/image9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10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11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6.xml"/><Relationship Id="rId7" Type="http://schemas.openxmlformats.org/officeDocument/2006/relationships/slide" Target="slide10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1.xml"/><Relationship Id="rId5" Type="http://schemas.openxmlformats.org/officeDocument/2006/relationships/slide" Target="slide110.xml"/><Relationship Id="rId4" Type="http://schemas.openxmlformats.org/officeDocument/2006/relationships/slide" Target="slide5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slide" Target="slide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slide" Target="slide4.xml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2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9.xml"/><Relationship Id="rId5" Type="http://schemas.openxmlformats.org/officeDocument/2006/relationships/slide" Target="slide98.xml"/><Relationship Id="rId4" Type="http://schemas.openxmlformats.org/officeDocument/2006/relationships/slide" Target="slide1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7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24.gi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24.gif"/><Relationship Id="rId4" Type="http://schemas.openxmlformats.org/officeDocument/2006/relationships/image" Target="../media/image7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3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3.xml"/><Relationship Id="rId5" Type="http://schemas.openxmlformats.org/officeDocument/2006/relationships/slide" Target="slide137.xml"/><Relationship Id="rId4" Type="http://schemas.openxmlformats.org/officeDocument/2006/relationships/slide" Target="slide13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9.xml"/><Relationship Id="rId5" Type="http://schemas.openxmlformats.org/officeDocument/2006/relationships/slide" Target="slide88.xml"/><Relationship Id="rId4" Type="http://schemas.openxmlformats.org/officeDocument/2006/relationships/slide" Target="slide13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28.gi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30.gi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31.gi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32.gi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32.gif"/><Relationship Id="rId4" Type="http://schemas.openxmlformats.org/officeDocument/2006/relationships/image" Target="../media/image7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slide" Target="slide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slide" Target="slide4.xml"/><Relationship Id="rId4" Type="http://schemas.openxmlformats.org/officeDocument/2006/relationships/image" Target="../media/image3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slide" Target="slide55.xml"/><Relationship Id="rId7" Type="http://schemas.openxmlformats.org/officeDocument/2006/relationships/slide" Target="slide4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8.xml"/><Relationship Id="rId5" Type="http://schemas.openxmlformats.org/officeDocument/2006/relationships/slide" Target="slide134.xml"/><Relationship Id="rId4" Type="http://schemas.openxmlformats.org/officeDocument/2006/relationships/slide" Target="slide5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slide" Target="slide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gif"/><Relationship Id="rId4" Type="http://schemas.openxmlformats.org/officeDocument/2006/relationships/slide" Target="slide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39.gi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7.jpeg"/><Relationship Id="rId4" Type="http://schemas.openxmlformats.org/officeDocument/2006/relationships/image" Target="../media/image4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5560" y="692696"/>
            <a:ext cx="7239000" cy="762000"/>
          </a:xfrm>
        </p:spPr>
        <p:txBody>
          <a:bodyPr/>
          <a:lstStyle/>
          <a:p>
            <a:pPr algn="l"/>
            <a:r>
              <a:rPr lang="ru-RU" altLang="ru-RU" sz="3200" b="0" dirty="0">
                <a:latin typeface="Arial Black" panose="020B0A04020102020204" pitchFamily="34" charset="0"/>
              </a:rPr>
              <a:t>Образование </a:t>
            </a:r>
            <a:br>
              <a:rPr lang="ru-RU" altLang="ru-RU" sz="3200" b="0" dirty="0">
                <a:latin typeface="Arial Black" panose="020B0A04020102020204" pitchFamily="34" charset="0"/>
              </a:rPr>
            </a:br>
            <a:r>
              <a:rPr lang="ru-RU" altLang="ru-RU" sz="3200" b="0" dirty="0">
                <a:latin typeface="Arial Black" panose="020B0A04020102020204" pitchFamily="34" charset="0"/>
              </a:rPr>
              <a:t>для инвалидов и лиц с ОВЗ </a:t>
            </a:r>
            <a:br>
              <a:rPr lang="ru-RU" altLang="ru-RU" sz="3200" b="0" dirty="0">
                <a:latin typeface="Arial Black" panose="020B0A04020102020204" pitchFamily="34" charset="0"/>
              </a:rPr>
            </a:br>
            <a:r>
              <a:rPr lang="ru-RU" altLang="ru-RU" sz="3200" b="0" dirty="0">
                <a:latin typeface="Arial Black" panose="020B0A04020102020204" pitchFamily="34" charset="0"/>
              </a:rPr>
              <a:t>в Самарской области</a:t>
            </a:r>
            <a:endParaRPr lang="en-US" altLang="ru-RU" sz="3200" b="0" dirty="0">
              <a:latin typeface="Arial Black" panose="020B0A040201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1800" dirty="0">
                <a:latin typeface="Arial Black" pitchFamily="34" charset="0"/>
              </a:rPr>
              <a:t>Справочник 2023 </a:t>
            </a:r>
            <a:endParaRPr lang="en-US" altLang="ru-RU" sz="18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1190" y="231691"/>
            <a:ext cx="10871200" cy="900113"/>
          </a:xfrm>
        </p:spPr>
        <p:txBody>
          <a:bodyPr/>
          <a:lstStyle/>
          <a:p>
            <a:pPr algn="l"/>
            <a:r>
              <a:rPr lang="ru-RU" altLang="ru-RU" dirty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191344" y="1072201"/>
            <a:ext cx="7685310" cy="880502"/>
            <a:chOff x="3647728" y="2378006"/>
            <a:chExt cx="7685310" cy="880502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3647728" y="2378006"/>
              <a:ext cx="7685310" cy="880502"/>
              <a:chOff x="1296" y="1824"/>
              <a:chExt cx="3001" cy="432"/>
            </a:xfrm>
            <a:solidFill>
              <a:srgbClr val="FF0000"/>
            </a:solidFill>
          </p:grpSpPr>
          <p:sp>
            <p:nvSpPr>
              <p:cNvPr id="88112" name="AutoShape 48"/>
              <p:cNvSpPr>
                <a:spLocks noChangeArrowheads="1"/>
              </p:cNvSpPr>
              <p:nvPr/>
            </p:nvSpPr>
            <p:spPr bwMode="gray">
              <a:xfrm>
                <a:off x="1561" y="1917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3" name="AutoShape 4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4" name="Text Box 50"/>
              <p:cNvSpPr txBox="1">
                <a:spLocks noChangeArrowheads="1"/>
              </p:cNvSpPr>
              <p:nvPr/>
            </p:nvSpPr>
            <p:spPr bwMode="gray">
              <a:xfrm>
                <a:off x="1714" y="1942"/>
                <a:ext cx="2160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>
                    <a:solidFill>
                      <a:schemeClr val="bg1"/>
                    </a:solidFill>
                  </a:rPr>
                  <a:t>Для лиц с нарушением слуха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115" name="Text Box 5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pic>
          <p:nvPicPr>
            <p:cNvPr id="36" name="Рисунок 3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10377814" y="2545282"/>
              <a:ext cx="668157" cy="6318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441190" y="1934467"/>
            <a:ext cx="11377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Самарское территориальное управление</a:t>
            </a:r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 «Поволжский государственный колледж»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бюджетное профессиональное образовательное учреждение Самарской области «Технологический колледж </a:t>
            </a:r>
            <a:r>
              <a:rPr lang="ru-RU" altLang="ru-RU" dirty="0" err="1">
                <a:hlinkClick r:id="rId4" action="ppaction://hlinksldjump"/>
              </a:rPr>
              <a:t>им.Н.Д.Кузнецова</a:t>
            </a:r>
            <a:r>
              <a:rPr lang="ru-RU" altLang="ru-RU" dirty="0">
                <a:hlinkClick r:id="rId4" action="ppaction://hlinksldjump"/>
              </a:rPr>
              <a:t>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бюджетное профессиональное образовательное учреждение Самарской области «Самарский многопрофильный колледж им. Бартенева В.В.»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6" action="ppaction://hlinksldjump"/>
              </a:rPr>
              <a:t>государственное бюджетное профессиональное образовательное учреждение Самарской области «Самарское художественное училище имени К.С. Петрова-Водкина»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7" action="ppaction://hlinksldjump"/>
              </a:rPr>
              <a:t>государственное автономное профессиональное образовательное учреждение Самарской области «Самарский колледж сервиса производственного оборудования имени Героя Российской Федерации </a:t>
            </a:r>
            <a:r>
              <a:rPr lang="ru-RU" altLang="ru-RU" dirty="0" err="1">
                <a:hlinkClick r:id="rId7" action="ppaction://hlinksldjump"/>
              </a:rPr>
              <a:t>Е.В.Золотухина</a:t>
            </a:r>
            <a:r>
              <a:rPr lang="ru-RU" altLang="ru-RU" dirty="0">
                <a:hlinkClick r:id="rId7" action="ppaction://hlinksldjump"/>
              </a:rPr>
              <a:t>»</a:t>
            </a:r>
            <a:endParaRPr lang="ru-RU" alt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6805387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«Чапаевский химико-технологический техникум"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93697" y="6444584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445009, Самарская область, г. Тольятти, ул. Победы, 36 тел.: +7 848 222-36-43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894900" y="1376959"/>
            <a:ext cx="87541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r>
              <a:rPr lang="ru-RU" sz="1600" dirty="0"/>
              <a:t> </a:t>
            </a:r>
          </a:p>
          <a:p>
            <a:pPr eaLnBrk="0" hangingPunct="0"/>
            <a:r>
              <a:rPr lang="ru-RU" sz="1600" dirty="0"/>
              <a:t> </a:t>
            </a:r>
          </a:p>
          <a:p>
            <a:pPr eaLnBrk="0" hangingPunct="0"/>
            <a:endParaRPr lang="ru-RU" sz="1600" b="1" dirty="0">
              <a:latin typeface="+mj-lt"/>
            </a:endParaRPr>
          </a:p>
          <a:p>
            <a:pPr eaLnBrk="0" hangingPunct="0"/>
            <a:r>
              <a:rPr lang="ru-RU" sz="1600" dirty="0">
                <a:latin typeface="+mj-lt"/>
              </a:rPr>
              <a:t> </a:t>
            </a:r>
          </a:p>
          <a:p>
            <a:pPr eaLnBrk="0" hangingPunct="0"/>
            <a:endParaRPr lang="ru-RU" sz="1600" dirty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3023284" y="2700960"/>
            <a:ext cx="8856219" cy="18002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999656" y="4797152"/>
            <a:ext cx="8754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113009" y="2678005"/>
            <a:ext cx="8520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  <a:p>
            <a:r>
              <a:rPr lang="ru-RU" sz="1600" dirty="0">
                <a:latin typeface="Arial Black" panose="020B0A04020102020204" pitchFamily="34" charset="0"/>
              </a:rPr>
              <a:t>09.02.06 Сетевое и системное администрирование</a:t>
            </a:r>
          </a:p>
          <a:p>
            <a:r>
              <a:rPr lang="ru-RU" sz="1600" dirty="0"/>
              <a:t>Образование: 9 классов  Срок обучения: 3 года 10 месяцев</a:t>
            </a:r>
          </a:p>
          <a:p>
            <a:endParaRPr lang="ru-RU" sz="1600" dirty="0">
              <a:latin typeface="Arial Black" panose="020B0A04020102020204" pitchFamily="34" charset="0"/>
            </a:endParaRPr>
          </a:p>
          <a:p>
            <a:r>
              <a:rPr lang="ru-RU" sz="1600" dirty="0">
                <a:latin typeface="Arial Black" panose="020B0A04020102020204" pitchFamily="34" charset="0"/>
              </a:rPr>
              <a:t>38.02.01 Экономика и бухгалтерский учёт (по отраслям)</a:t>
            </a:r>
          </a:p>
          <a:p>
            <a:r>
              <a:rPr lang="ru-RU" sz="1600" dirty="0"/>
              <a:t>Образование: 9 классов  Срок обучения: 2 года 10 месяцев</a:t>
            </a: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0"/>
          </p:nvPr>
        </p:nvSpPr>
        <p:spPr>
          <a:xfrm>
            <a:off x="9768408" y="6021288"/>
            <a:ext cx="2235200" cy="320675"/>
          </a:xfrm>
        </p:spPr>
        <p:txBody>
          <a:bodyPr/>
          <a:lstStyle/>
          <a:p>
            <a:r>
              <a:rPr lang="ru-RU" dirty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393697" y="2166394"/>
            <a:ext cx="2345741" cy="1825154"/>
            <a:chOff x="3330087" y="1478958"/>
            <a:chExt cx="2345741" cy="1825154"/>
          </a:xfrm>
        </p:grpSpPr>
        <p:sp>
          <p:nvSpPr>
            <p:cNvPr id="21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2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25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3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4" name="Рисунок 23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146" name="Picture 2" descr="http://qrcoder.ru/code/?https%3A%2F%2Fchxtt.minobr63.ru%2Fabiturientam%2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536" y="201870"/>
            <a:ext cx="881610" cy="88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50300" y="200080"/>
            <a:ext cx="1044116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«Чапаевский губернский колледж им. О. </a:t>
            </a:r>
            <a:r>
              <a:rPr lang="ru-RU" altLang="ru-RU" sz="2000" dirty="0" err="1"/>
              <a:t>Колычева</a:t>
            </a:r>
            <a:r>
              <a:rPr lang="ru-RU" altLang="ru-RU" sz="2000" dirty="0"/>
              <a:t>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446100, г.Чапаевск, ул. Озерная, 5, тел. </a:t>
            </a:r>
            <a:r>
              <a:rPr lang="ru-RU" dirty="0">
                <a:solidFill>
                  <a:schemeClr val="bg1"/>
                </a:solidFill>
              </a:rPr>
              <a:t>+7 846 392-18-90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utoShape 3"/>
          <p:cNvSpPr>
            <a:spLocks noChangeArrowheads="1"/>
          </p:cNvSpPr>
          <p:nvPr/>
        </p:nvSpPr>
        <p:spPr bwMode="auto">
          <a:xfrm>
            <a:off x="2537148" y="1484784"/>
            <a:ext cx="9052197" cy="18002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855640" y="1627437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09.02.01 Компьютерные системы и комплексы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r>
              <a:rPr lang="ru-RU" sz="1600" dirty="0">
                <a:latin typeface="Arial Black" panose="020B0A04020102020204" pitchFamily="34" charset="0"/>
              </a:rPr>
              <a:t>09.02.06 Сетевое и системное администрирование</a:t>
            </a:r>
          </a:p>
          <a:p>
            <a:r>
              <a:rPr lang="ru-RU" sz="1600" dirty="0"/>
              <a:t>Образование: 9 классов  Срок обучения: 3 года 10 месяц</a:t>
            </a:r>
          </a:p>
          <a:p>
            <a:r>
              <a:rPr lang="ru-RU" sz="1600" dirty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</p:txBody>
      </p:sp>
      <p:grpSp>
        <p:nvGrpSpPr>
          <p:cNvPr id="2" name="Группа 44"/>
          <p:cNvGrpSpPr/>
          <p:nvPr/>
        </p:nvGrpSpPr>
        <p:grpSpPr>
          <a:xfrm>
            <a:off x="134603" y="1415645"/>
            <a:ext cx="2345741" cy="1825154"/>
            <a:chOff x="3330087" y="1478958"/>
            <a:chExt cx="2345741" cy="1825154"/>
          </a:xfrm>
        </p:grpSpPr>
        <p:sp>
          <p:nvSpPr>
            <p:cNvPr id="46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50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1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2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3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8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9" name="Рисунок 48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4" name="AutoShape 3"/>
          <p:cNvSpPr>
            <a:spLocks noChangeArrowheads="1"/>
          </p:cNvSpPr>
          <p:nvPr/>
        </p:nvSpPr>
        <p:spPr bwMode="auto">
          <a:xfrm>
            <a:off x="2592457" y="3658845"/>
            <a:ext cx="9052197" cy="18002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855640" y="3933056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09.02.01 Компьютерные системы и комплексы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</p:txBody>
      </p:sp>
      <p:grpSp>
        <p:nvGrpSpPr>
          <p:cNvPr id="7" name="Группа 39"/>
          <p:cNvGrpSpPr/>
          <p:nvPr/>
        </p:nvGrpSpPr>
        <p:grpSpPr>
          <a:xfrm>
            <a:off x="220765" y="3577932"/>
            <a:ext cx="2251964" cy="1825154"/>
            <a:chOff x="4017568" y="1466297"/>
            <a:chExt cx="2251964" cy="1825154"/>
          </a:xfrm>
        </p:grpSpPr>
        <p:sp>
          <p:nvSpPr>
            <p:cNvPr id="45" name="Oval 14"/>
            <p:cNvSpPr>
              <a:spLocks noChangeArrowheads="1"/>
            </p:cNvSpPr>
            <p:nvPr/>
          </p:nvSpPr>
          <p:spPr bwMode="gray">
            <a:xfrm>
              <a:off x="4017568" y="2062629"/>
              <a:ext cx="431821" cy="7373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4243214" y="1466297"/>
              <a:ext cx="1929163" cy="1825154"/>
              <a:chOff x="4166" y="1706"/>
              <a:chExt cx="1252" cy="1252"/>
            </a:xfrm>
          </p:grpSpPr>
          <p:sp>
            <p:nvSpPr>
              <p:cNvPr id="65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7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8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9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6" name="Text Box 38"/>
            <p:cNvSpPr txBox="1">
              <a:spLocks noChangeArrowheads="1"/>
            </p:cNvSpPr>
            <p:nvPr/>
          </p:nvSpPr>
          <p:spPr bwMode="gray">
            <a:xfrm>
              <a:off x="4287899" y="2070731"/>
              <a:ext cx="198163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 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(кресло-коляска)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8" name="Рисунок 57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1" r="74976"/>
            <a:stretch/>
          </p:blipFill>
          <p:spPr bwMode="auto">
            <a:xfrm>
              <a:off x="5013312" y="1566973"/>
              <a:ext cx="48069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3316" name="Picture 4" descr="http://qrcoder.ru/code/?http%3A%2F%2Fwww.newstudys.ru%2Fabit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223536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Нижний колонтитул 27"/>
          <p:cNvSpPr>
            <a:spLocks noGrp="1"/>
          </p:cNvSpPr>
          <p:nvPr>
            <p:ph type="ftr" sz="quarter" idx="10"/>
          </p:nvPr>
        </p:nvSpPr>
        <p:spPr>
          <a:xfrm>
            <a:off x="9768408" y="6021288"/>
            <a:ext cx="2235200" cy="320675"/>
          </a:xfrm>
        </p:spPr>
        <p:txBody>
          <a:bodyPr/>
          <a:lstStyle/>
          <a:p>
            <a:r>
              <a:rPr lang="ru-RU" dirty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44116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«Чапаевский губернский колледж им. О. </a:t>
            </a:r>
            <a:r>
              <a:rPr lang="ru-RU" altLang="ru-RU" sz="2000" dirty="0" err="1"/>
              <a:t>Колычева</a:t>
            </a:r>
            <a:r>
              <a:rPr lang="ru-RU" altLang="ru-RU" sz="2000" dirty="0"/>
              <a:t>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446100, г.Чапаевск, ул. Озерная, 5, тел. </a:t>
            </a:r>
            <a:r>
              <a:rPr lang="ru-RU" dirty="0">
                <a:solidFill>
                  <a:schemeClr val="bg1"/>
                </a:solidFill>
              </a:rPr>
              <a:t>+7 846 392-18-90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utoShape 3"/>
          <p:cNvSpPr>
            <a:spLocks noChangeArrowheads="1"/>
          </p:cNvSpPr>
          <p:nvPr/>
        </p:nvSpPr>
        <p:spPr bwMode="auto">
          <a:xfrm>
            <a:off x="2495600" y="1484784"/>
            <a:ext cx="9052197" cy="165618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4" name="AutoShape 3"/>
          <p:cNvSpPr>
            <a:spLocks noChangeArrowheads="1"/>
          </p:cNvSpPr>
          <p:nvPr/>
        </p:nvSpPr>
        <p:spPr bwMode="auto">
          <a:xfrm>
            <a:off x="2567608" y="3573016"/>
            <a:ext cx="9052197" cy="223224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5" name="Группа 55"/>
          <p:cNvGrpSpPr/>
          <p:nvPr/>
        </p:nvGrpSpPr>
        <p:grpSpPr>
          <a:xfrm>
            <a:off x="263352" y="1556792"/>
            <a:ext cx="2327552" cy="1825154"/>
            <a:chOff x="2838100" y="1532087"/>
            <a:chExt cx="2327552" cy="1825154"/>
          </a:xfrm>
        </p:grpSpPr>
        <p:sp>
          <p:nvSpPr>
            <p:cNvPr id="57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61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4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9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0" name="Рисунок 59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8" name="Группа 26"/>
          <p:cNvGrpSpPr/>
          <p:nvPr/>
        </p:nvGrpSpPr>
        <p:grpSpPr>
          <a:xfrm>
            <a:off x="211333" y="3747416"/>
            <a:ext cx="2254696" cy="1825154"/>
            <a:chOff x="2838100" y="1507418"/>
            <a:chExt cx="2254696" cy="1825154"/>
          </a:xfrm>
        </p:grpSpPr>
        <p:sp>
          <p:nvSpPr>
            <p:cNvPr id="39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70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3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7" name="Рисунок 46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8" name="Прямоугольник 27"/>
          <p:cNvSpPr/>
          <p:nvPr/>
        </p:nvSpPr>
        <p:spPr>
          <a:xfrm>
            <a:off x="2855640" y="1772816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09.02.01 Компьютерные системы и комплексы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783632" y="3717032"/>
            <a:ext cx="8280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08.01.07 Мастер общестроительных работ</a:t>
            </a:r>
          </a:p>
          <a:p>
            <a:r>
              <a:rPr lang="ru-RU" sz="1600" dirty="0"/>
              <a:t>Образование: 9 классов  Срок обучения: 1 год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09.02.01 Компьютерные системы и комплексы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39.02.01 Социальная работа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</p:txBody>
      </p:sp>
      <p:pic>
        <p:nvPicPr>
          <p:cNvPr id="30" name="Picture 4" descr="http://qrcoder.ru/code/?http%3A%2F%2Fwww.newstudys.ru%2Fabit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223536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021288"/>
            <a:ext cx="2235200" cy="320675"/>
          </a:xfrm>
        </p:spPr>
        <p:txBody>
          <a:bodyPr/>
          <a:lstStyle/>
          <a:p>
            <a:r>
              <a:rPr lang="ru-RU" dirty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«Губернский колледж города Похвистнево»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07368" y="6461819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область, г. Похвистнево, ул. Куйбышева, </a:t>
            </a:r>
            <a:r>
              <a:rPr lang="ru-RU" altLang="ru-RU" dirty="0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д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.6, тел.: +7 846 562-16-94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894900" y="1376959"/>
            <a:ext cx="87541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r>
              <a:rPr lang="ru-RU" sz="1600" dirty="0"/>
              <a:t> </a:t>
            </a:r>
          </a:p>
          <a:p>
            <a:pPr eaLnBrk="0" hangingPunct="0"/>
            <a:r>
              <a:rPr lang="ru-RU" sz="1600" dirty="0"/>
              <a:t> </a:t>
            </a:r>
          </a:p>
          <a:p>
            <a:pPr eaLnBrk="0" hangingPunct="0"/>
            <a:endParaRPr lang="ru-RU" sz="1600" b="1" dirty="0">
              <a:latin typeface="+mj-lt"/>
            </a:endParaRPr>
          </a:p>
          <a:p>
            <a:pPr eaLnBrk="0" hangingPunct="0"/>
            <a:r>
              <a:rPr lang="ru-RU" sz="1600" dirty="0">
                <a:latin typeface="+mj-lt"/>
              </a:rPr>
              <a:t> </a:t>
            </a:r>
          </a:p>
          <a:p>
            <a:pPr eaLnBrk="0" hangingPunct="0"/>
            <a:endParaRPr lang="ru-RU" sz="1600" dirty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711624" y="1349230"/>
            <a:ext cx="8856219" cy="121567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254471" y="1292886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711624" y="2924944"/>
            <a:ext cx="8829547" cy="93610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56607" y="1416253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44.02.01. Дошкольное образование</a:t>
            </a:r>
          </a:p>
          <a:p>
            <a:r>
              <a:rPr lang="ru-RU" sz="1600" dirty="0"/>
              <a:t>Образование: 9 классов  Срок обучения: 3 года 10 месяцев</a:t>
            </a:r>
          </a:p>
          <a:p>
            <a:r>
              <a:rPr lang="ru-RU" sz="1600" dirty="0">
                <a:latin typeface="Arial Black" panose="020B0A04020102020204" pitchFamily="34" charset="0"/>
              </a:rPr>
              <a:t>13450 Маляр</a:t>
            </a:r>
          </a:p>
          <a:p>
            <a:r>
              <a:rPr lang="ru-RU" sz="1600" dirty="0"/>
              <a:t>Срок обучения: 1 год 10 месяцев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927648" y="3068960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44.02.01. Дошкольное образование</a:t>
            </a:r>
          </a:p>
          <a:p>
            <a:r>
              <a:rPr lang="ru-RU" sz="1600" dirty="0"/>
              <a:t>Образование: 9 классов  Срок обучения: 3 года 10 месяцев</a:t>
            </a:r>
          </a:p>
        </p:txBody>
      </p:sp>
      <p:pic>
        <p:nvPicPr>
          <p:cNvPr id="14338" name="Picture 2" descr="http://qrcoder.ru/code/?https%3A%2F%2Fphvcollege.ru%2Fnode%2F116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780" y="266542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Группа 36"/>
          <p:cNvGrpSpPr/>
          <p:nvPr/>
        </p:nvGrpSpPr>
        <p:grpSpPr>
          <a:xfrm>
            <a:off x="307844" y="4639420"/>
            <a:ext cx="2129642" cy="1825200"/>
            <a:chOff x="3390776" y="1592499"/>
            <a:chExt cx="2129642" cy="1825200"/>
          </a:xfrm>
        </p:grpSpPr>
        <p:sp>
          <p:nvSpPr>
            <p:cNvPr id="38" name="Oval 14"/>
            <p:cNvSpPr>
              <a:spLocks noChangeArrowheads="1"/>
            </p:cNvSpPr>
            <p:nvPr/>
          </p:nvSpPr>
          <p:spPr bwMode="gray">
            <a:xfrm>
              <a:off x="3390776" y="2190706"/>
              <a:ext cx="431821" cy="73739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9" name="Group 28"/>
            <p:cNvGrpSpPr>
              <a:grpSpLocks/>
            </p:cNvGrpSpPr>
            <p:nvPr/>
          </p:nvGrpSpPr>
          <p:grpSpPr bwMode="auto">
            <a:xfrm>
              <a:off x="3590818" y="1592499"/>
              <a:ext cx="1929600" cy="1825200"/>
              <a:chOff x="4166" y="1706"/>
              <a:chExt cx="1252" cy="1252"/>
            </a:xfrm>
          </p:grpSpPr>
          <p:sp>
            <p:nvSpPr>
              <p:cNvPr id="43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5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6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7" name="Oval 32"/>
              <p:cNvSpPr>
                <a:spLocks noChangeArrowheads="1"/>
              </p:cNvSpPr>
              <p:nvPr/>
            </p:nvSpPr>
            <p:spPr bwMode="gray">
              <a:xfrm>
                <a:off x="4262" y="1706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pic>
          <p:nvPicPr>
            <p:cNvPr id="41" name="Рисунок 40" descr="https://pandia.ru/text/80/648/images/img3_126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11"/>
            <a:stretch/>
          </p:blipFill>
          <p:spPr bwMode="auto">
            <a:xfrm>
              <a:off x="4382259" y="1718346"/>
              <a:ext cx="47307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2" name="Text Box 38"/>
            <p:cNvSpPr txBox="1">
              <a:spLocks noChangeArrowheads="1"/>
            </p:cNvSpPr>
            <p:nvPr/>
          </p:nvSpPr>
          <p:spPr bwMode="gray">
            <a:xfrm>
              <a:off x="3894343" y="2180917"/>
              <a:ext cx="1476686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интеллекта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8" name="AutoShape 3"/>
          <p:cNvSpPr>
            <a:spLocks noChangeArrowheads="1"/>
          </p:cNvSpPr>
          <p:nvPr/>
        </p:nvSpPr>
        <p:spPr bwMode="auto">
          <a:xfrm>
            <a:off x="2639616" y="4365104"/>
            <a:ext cx="8856219" cy="187220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5640" y="4437112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13450 Маляр</a:t>
            </a:r>
          </a:p>
          <a:p>
            <a:pPr eaLnBrk="0" hangingPunct="0"/>
            <a:r>
              <a:rPr lang="ru-RU" sz="1600" dirty="0"/>
              <a:t>Образование: требований к образованию нет, Срок обучения: 1 год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17530 Рабочий зеленого строительства</a:t>
            </a:r>
          </a:p>
          <a:p>
            <a:pPr eaLnBrk="0" hangingPunct="0"/>
            <a:r>
              <a:rPr lang="ru-RU" sz="1600" dirty="0"/>
              <a:t>Образование: требований к образованию нет, Срок обучения: 1 год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18880 Столяр строительный</a:t>
            </a:r>
          </a:p>
          <a:p>
            <a:pPr eaLnBrk="0" hangingPunct="0"/>
            <a:r>
              <a:rPr lang="ru-RU" sz="1600" dirty="0"/>
              <a:t>Образование: требований к образованию нет Срок обучения: 1 год 10 месяцев</a:t>
            </a:r>
          </a:p>
        </p:txBody>
      </p:sp>
      <p:grpSp>
        <p:nvGrpSpPr>
          <p:cNvPr id="49" name="Группа 48"/>
          <p:cNvGrpSpPr/>
          <p:nvPr/>
        </p:nvGrpSpPr>
        <p:grpSpPr>
          <a:xfrm>
            <a:off x="202120" y="2886543"/>
            <a:ext cx="2390643" cy="1825154"/>
            <a:chOff x="8210934" y="1625686"/>
            <a:chExt cx="2390643" cy="1825154"/>
          </a:xfrm>
        </p:grpSpPr>
        <p:sp>
          <p:nvSpPr>
            <p:cNvPr id="50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51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54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7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8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2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3" name="Рисунок 52" descr="https://mo-strelna.ru/upload_files/pomosh/2.png"/>
            <p:cNvPicPr/>
            <p:nvPr/>
          </p:nvPicPr>
          <p:blipFill rotWithShape="1"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9" name="Нижний колонтитул 58"/>
          <p:cNvSpPr>
            <a:spLocks noGrp="1"/>
          </p:cNvSpPr>
          <p:nvPr>
            <p:ph type="ftr" sz="quarter" idx="10"/>
          </p:nvPr>
        </p:nvSpPr>
        <p:spPr>
          <a:xfrm>
            <a:off x="9696400" y="6093296"/>
            <a:ext cx="2235200" cy="320675"/>
          </a:xfrm>
        </p:spPr>
        <p:txBody>
          <a:bodyPr/>
          <a:lstStyle/>
          <a:p>
            <a:r>
              <a:rPr lang="ru-RU" dirty="0">
                <a:hlinkClick r:id="rId6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«Губернский колледж города Похвистнево»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07368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область, г. Похвистнево, ул. Куйбышева, </a:t>
            </a:r>
            <a:r>
              <a:rPr lang="ru-RU" altLang="ru-RU" dirty="0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д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.6, тел.: +7 846 562-16-94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894900" y="1376959"/>
            <a:ext cx="87541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r>
              <a:rPr lang="ru-RU" sz="1600" dirty="0"/>
              <a:t> </a:t>
            </a:r>
          </a:p>
          <a:p>
            <a:pPr eaLnBrk="0" hangingPunct="0"/>
            <a:r>
              <a:rPr lang="ru-RU" sz="1600" dirty="0"/>
              <a:t> </a:t>
            </a:r>
          </a:p>
          <a:p>
            <a:pPr eaLnBrk="0" hangingPunct="0"/>
            <a:endParaRPr lang="ru-RU" sz="1600" b="1" dirty="0">
              <a:latin typeface="+mj-lt"/>
            </a:endParaRPr>
          </a:p>
          <a:p>
            <a:pPr eaLnBrk="0" hangingPunct="0"/>
            <a:r>
              <a:rPr lang="ru-RU" sz="1600" dirty="0">
                <a:latin typeface="+mj-lt"/>
              </a:rPr>
              <a:t> </a:t>
            </a:r>
          </a:p>
          <a:p>
            <a:pPr eaLnBrk="0" hangingPunct="0"/>
            <a:endParaRPr lang="ru-RU" sz="1600" dirty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712354" y="1431847"/>
            <a:ext cx="8856219" cy="208823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730020" y="3913705"/>
            <a:ext cx="8856219" cy="151216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72811" y="1715911"/>
            <a:ext cx="8520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34.02.01 Сестринское дело</a:t>
            </a:r>
          </a:p>
          <a:p>
            <a:r>
              <a:rPr lang="ru-RU" sz="1600" dirty="0"/>
              <a:t>Образование: 9 классов  Срок обучения: 3 года 10 месяцев</a:t>
            </a:r>
          </a:p>
          <a:p>
            <a:endParaRPr lang="ru-RU" sz="1600" dirty="0">
              <a:latin typeface="Arial Black" panose="020B0A04020102020204" pitchFamily="34" charset="0"/>
            </a:endParaRPr>
          </a:p>
          <a:p>
            <a:r>
              <a:rPr lang="ru-RU" sz="1600" dirty="0">
                <a:latin typeface="Arial Black" panose="020B0A04020102020204" pitchFamily="34" charset="0"/>
              </a:rPr>
              <a:t>44.02.01. Дошкольное образование</a:t>
            </a:r>
          </a:p>
          <a:p>
            <a:r>
              <a:rPr lang="ru-RU" sz="1600" dirty="0"/>
              <a:t>Образование: 9 классов  Срок обучения: 3 года 10 месяцев</a:t>
            </a:r>
          </a:p>
          <a:p>
            <a:endParaRPr lang="ru-RU" sz="1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071664" y="4365104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44.02.01. Дошкольное образование</a:t>
            </a:r>
          </a:p>
          <a:p>
            <a:r>
              <a:rPr lang="ru-RU" sz="1600" dirty="0"/>
              <a:t>Образование: 9 классов  Срок обучения: 3 года 10 месяцев</a:t>
            </a:r>
          </a:p>
        </p:txBody>
      </p:sp>
      <p:grpSp>
        <p:nvGrpSpPr>
          <p:cNvPr id="58" name="Группа 57"/>
          <p:cNvGrpSpPr/>
          <p:nvPr/>
        </p:nvGrpSpPr>
        <p:grpSpPr>
          <a:xfrm>
            <a:off x="299017" y="3822668"/>
            <a:ext cx="2327552" cy="1825154"/>
            <a:chOff x="2838100" y="1532087"/>
            <a:chExt cx="2327552" cy="1825154"/>
          </a:xfrm>
        </p:grpSpPr>
        <p:sp>
          <p:nvSpPr>
            <p:cNvPr id="59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0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6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1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2" name="Рисунок 61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8" name="Группа 24"/>
          <p:cNvGrpSpPr/>
          <p:nvPr/>
        </p:nvGrpSpPr>
        <p:grpSpPr>
          <a:xfrm>
            <a:off x="242610" y="1376959"/>
            <a:ext cx="2345741" cy="1825154"/>
            <a:chOff x="3330087" y="1478958"/>
            <a:chExt cx="2345741" cy="1825154"/>
          </a:xfrm>
        </p:grpSpPr>
        <p:sp>
          <p:nvSpPr>
            <p:cNvPr id="71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72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75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6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7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73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74" name="Рисунок 73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9" name="Picture 2" descr="http://qrcoder.ru/code/?https%3A%2F%2Fphvcollege.ru%2Fnode%2F116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780" y="266542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Нижний колонтитул 28"/>
          <p:cNvSpPr>
            <a:spLocks noGrp="1"/>
          </p:cNvSpPr>
          <p:nvPr>
            <p:ph type="ftr" sz="quarter" idx="10"/>
          </p:nvPr>
        </p:nvSpPr>
        <p:spPr>
          <a:xfrm>
            <a:off x="9696400" y="6093296"/>
            <a:ext cx="2235200" cy="320675"/>
          </a:xfrm>
        </p:spPr>
        <p:txBody>
          <a:bodyPr/>
          <a:lstStyle/>
          <a:p>
            <a:r>
              <a:rPr lang="ru-RU" dirty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"Самарское художественное училище имени К.С. Петрова-Водкина"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07368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Россия, 443099, Самарская область, г. Самара, ул. Комсомольская, д. 4а, тел.: +7 846 333-41-59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894900" y="1376959"/>
            <a:ext cx="87541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r>
              <a:rPr lang="ru-RU" sz="1600" dirty="0"/>
              <a:t> </a:t>
            </a:r>
          </a:p>
          <a:p>
            <a:pPr eaLnBrk="0" hangingPunct="0"/>
            <a:r>
              <a:rPr lang="ru-RU" sz="1600" dirty="0"/>
              <a:t> </a:t>
            </a:r>
          </a:p>
          <a:p>
            <a:pPr eaLnBrk="0" hangingPunct="0"/>
            <a:endParaRPr lang="ru-RU" sz="1600" b="1" dirty="0">
              <a:latin typeface="+mj-lt"/>
            </a:endParaRPr>
          </a:p>
          <a:p>
            <a:pPr eaLnBrk="0" hangingPunct="0"/>
            <a:r>
              <a:rPr lang="ru-RU" sz="1600" dirty="0">
                <a:latin typeface="+mj-lt"/>
              </a:rPr>
              <a:t> </a:t>
            </a:r>
          </a:p>
          <a:p>
            <a:pPr eaLnBrk="0" hangingPunct="0"/>
            <a:endParaRPr lang="ru-RU" sz="1600" dirty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711624" y="1177663"/>
            <a:ext cx="8856219" cy="175590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280630" y="1227615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713872" y="3058927"/>
            <a:ext cx="8856219" cy="165178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47055" y="1282021"/>
            <a:ext cx="8520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54.02.01 Дизайн (по отраслям)</a:t>
            </a:r>
          </a:p>
          <a:p>
            <a:r>
              <a:rPr lang="ru-RU" sz="1600" dirty="0"/>
              <a:t>Образование: 9 классов  Срок обучения: 3 года 10 месяцев</a:t>
            </a:r>
          </a:p>
          <a:p>
            <a:r>
              <a:rPr lang="ru-RU" sz="1600" dirty="0"/>
              <a:t>Образование: 11 классов  Срок обучения: 3 года 10 месяцев</a:t>
            </a:r>
          </a:p>
          <a:p>
            <a:r>
              <a:rPr lang="ru-RU" sz="1600" dirty="0">
                <a:latin typeface="Arial Black" panose="020B0A04020102020204" pitchFamily="34" charset="0"/>
              </a:rPr>
              <a:t>54.02.05 Живопись (по видам)</a:t>
            </a:r>
          </a:p>
          <a:p>
            <a:r>
              <a:rPr lang="ru-RU" sz="1600" dirty="0"/>
              <a:t>Образование: 9 классов  Срок обучения: 3 года 10 месяцев</a:t>
            </a:r>
          </a:p>
          <a:p>
            <a:r>
              <a:rPr lang="ru-RU" sz="1600" dirty="0"/>
              <a:t>Образование: 11 классов  Срок обучения: 3 года 10 месяцев</a:t>
            </a:r>
          </a:p>
        </p:txBody>
      </p:sp>
      <p:grpSp>
        <p:nvGrpSpPr>
          <p:cNvPr id="5" name="Группа 24"/>
          <p:cNvGrpSpPr/>
          <p:nvPr/>
        </p:nvGrpSpPr>
        <p:grpSpPr>
          <a:xfrm>
            <a:off x="284636" y="2897915"/>
            <a:ext cx="2345741" cy="1825154"/>
            <a:chOff x="3330087" y="1478958"/>
            <a:chExt cx="2345741" cy="1825154"/>
          </a:xfrm>
        </p:grpSpPr>
        <p:sp>
          <p:nvSpPr>
            <p:cNvPr id="20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24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2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3" name="Рисунок 22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0" name="Прямоугольник 29"/>
          <p:cNvSpPr/>
          <p:nvPr/>
        </p:nvSpPr>
        <p:spPr>
          <a:xfrm>
            <a:off x="2971981" y="3143307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54.02.01 Дизайн (по отраслям)</a:t>
            </a:r>
          </a:p>
          <a:p>
            <a:r>
              <a:rPr lang="ru-RU" sz="1600" dirty="0"/>
              <a:t>Образование: 9 классов  Срок обучения: 3 года 10 месяцев</a:t>
            </a:r>
          </a:p>
          <a:p>
            <a:r>
              <a:rPr lang="ru-RU" sz="1600" dirty="0"/>
              <a:t>Образование: 11 классов  Срок обучения: 3 года 10 месяцев</a:t>
            </a:r>
          </a:p>
          <a:p>
            <a:r>
              <a:rPr lang="ru-RU" sz="1600" dirty="0">
                <a:latin typeface="Arial Black" panose="020B0A04020102020204" pitchFamily="34" charset="0"/>
              </a:rPr>
              <a:t>54.02.05 Живопись (по видам)</a:t>
            </a:r>
          </a:p>
          <a:p>
            <a:r>
              <a:rPr lang="ru-RU" sz="1600" dirty="0"/>
              <a:t>Образование: 9 классов  Срок обучения: 3 года 10 месяцев</a:t>
            </a:r>
          </a:p>
          <a:p>
            <a:r>
              <a:rPr lang="ru-RU" sz="1600" dirty="0"/>
              <a:t>Образование: 11 классов  Срок обучения: 3 года 10 месяцев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392879" y="4582311"/>
            <a:ext cx="2251964" cy="1825154"/>
            <a:chOff x="4017568" y="1466297"/>
            <a:chExt cx="2251964" cy="1825154"/>
          </a:xfrm>
        </p:grpSpPr>
        <p:sp>
          <p:nvSpPr>
            <p:cNvPr id="38" name="Oval 14"/>
            <p:cNvSpPr>
              <a:spLocks noChangeArrowheads="1"/>
            </p:cNvSpPr>
            <p:nvPr/>
          </p:nvSpPr>
          <p:spPr bwMode="gray">
            <a:xfrm>
              <a:off x="4017568" y="2062629"/>
              <a:ext cx="431821" cy="7373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9" name="Group 18"/>
            <p:cNvGrpSpPr>
              <a:grpSpLocks/>
            </p:cNvGrpSpPr>
            <p:nvPr/>
          </p:nvGrpSpPr>
          <p:grpSpPr bwMode="auto">
            <a:xfrm>
              <a:off x="4243214" y="1466297"/>
              <a:ext cx="1929163" cy="1825154"/>
              <a:chOff x="4166" y="1706"/>
              <a:chExt cx="1252" cy="1252"/>
            </a:xfrm>
          </p:grpSpPr>
          <p:sp>
            <p:nvSpPr>
              <p:cNvPr id="4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1" name="Text Box 38"/>
            <p:cNvSpPr txBox="1">
              <a:spLocks noChangeArrowheads="1"/>
            </p:cNvSpPr>
            <p:nvPr/>
          </p:nvSpPr>
          <p:spPr bwMode="gray">
            <a:xfrm>
              <a:off x="4287899" y="2070731"/>
              <a:ext cx="198163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 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(кресло-коляска)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2" name="Рисунок 41" descr="https://pandia.ru/text/80/648/images/img3_126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1" r="74976"/>
            <a:stretch/>
          </p:blipFill>
          <p:spPr bwMode="auto">
            <a:xfrm>
              <a:off x="5013312" y="1566973"/>
              <a:ext cx="48069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8" name="AutoShape 3"/>
          <p:cNvSpPr>
            <a:spLocks noChangeArrowheads="1"/>
          </p:cNvSpPr>
          <p:nvPr/>
        </p:nvSpPr>
        <p:spPr bwMode="auto">
          <a:xfrm>
            <a:off x="2713872" y="4842761"/>
            <a:ext cx="8856219" cy="14835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911570" y="4917699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54.02.01 Дизайн (по отраслям)</a:t>
            </a:r>
          </a:p>
          <a:p>
            <a:r>
              <a:rPr lang="ru-RU" sz="1600" dirty="0"/>
              <a:t>Образование: 9 классов  Срок обучения: 3 года 10 месяцев</a:t>
            </a:r>
          </a:p>
          <a:p>
            <a:r>
              <a:rPr lang="ru-RU" sz="1600" dirty="0"/>
              <a:t>Образование: 11 классов  Срок обучения: 3 года 10 месяцев</a:t>
            </a:r>
          </a:p>
          <a:p>
            <a:r>
              <a:rPr lang="ru-RU" sz="1600" dirty="0">
                <a:latin typeface="Arial Black" panose="020B0A04020102020204" pitchFamily="34" charset="0"/>
              </a:rPr>
              <a:t>54.02.05 Живопись (по видам)</a:t>
            </a:r>
          </a:p>
          <a:p>
            <a:r>
              <a:rPr lang="ru-RU" sz="1600" dirty="0"/>
              <a:t>Образование: 9 классов  Срок обучения: 3 года 10 месяцев</a:t>
            </a:r>
          </a:p>
          <a:p>
            <a:r>
              <a:rPr lang="ru-RU" sz="1600" dirty="0"/>
              <a:t>Образование: 11 классов  Срок обучения: 3 года 10 месяцев</a:t>
            </a:r>
          </a:p>
        </p:txBody>
      </p:sp>
      <p:pic>
        <p:nvPicPr>
          <p:cNvPr id="17410" name="Picture 2" descr="http://qrcoder.ru/code/?https%3A%2F%2Fs-h-u.ru%2Fenrollee%2Fadmissions-office%2F&amp;4&amp;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643" y="247895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Нижний колонтитул 49"/>
          <p:cNvSpPr>
            <a:spLocks noGrp="1"/>
          </p:cNvSpPr>
          <p:nvPr>
            <p:ph type="ftr" sz="quarter" idx="10"/>
          </p:nvPr>
        </p:nvSpPr>
        <p:spPr>
          <a:xfrm>
            <a:off x="9956800" y="6165304"/>
            <a:ext cx="2235200" cy="320675"/>
          </a:xfrm>
        </p:spPr>
        <p:txBody>
          <a:bodyPr/>
          <a:lstStyle/>
          <a:p>
            <a:r>
              <a:rPr lang="ru-RU" dirty="0">
                <a:hlinkClick r:id="rId6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531187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автономное профессиональное образовательное учреждение Самарской области «Тольяттинский машиностроительный колледж»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79192" y="6448216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область, г.Тольятти, Южное шоссе, 119,  тел.: +7 848 255-98-59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711624" y="1412776"/>
            <a:ext cx="87541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r>
              <a:rPr lang="ru-RU" sz="1600" dirty="0"/>
              <a:t> </a:t>
            </a:r>
          </a:p>
          <a:p>
            <a:pPr eaLnBrk="0" hangingPunct="0"/>
            <a:r>
              <a:rPr lang="ru-RU" sz="1600" dirty="0"/>
              <a:t> </a:t>
            </a:r>
          </a:p>
          <a:p>
            <a:pPr eaLnBrk="0" hangingPunct="0"/>
            <a:endParaRPr lang="ru-RU" sz="1600" b="1" dirty="0">
              <a:latin typeface="+mj-lt"/>
            </a:endParaRPr>
          </a:p>
          <a:p>
            <a:pPr eaLnBrk="0" hangingPunct="0"/>
            <a:r>
              <a:rPr lang="ru-RU" sz="1600" dirty="0">
                <a:latin typeface="+mj-lt"/>
              </a:rPr>
              <a:t> </a:t>
            </a:r>
          </a:p>
          <a:p>
            <a:pPr eaLnBrk="0" hangingPunct="0"/>
            <a:endParaRPr lang="ru-RU" sz="1600" dirty="0"/>
          </a:p>
        </p:txBody>
      </p:sp>
      <p:grpSp>
        <p:nvGrpSpPr>
          <p:cNvPr id="5" name="Группа 47"/>
          <p:cNvGrpSpPr/>
          <p:nvPr/>
        </p:nvGrpSpPr>
        <p:grpSpPr>
          <a:xfrm>
            <a:off x="335360" y="2132856"/>
            <a:ext cx="2129642" cy="1825200"/>
            <a:chOff x="3390776" y="1592499"/>
            <a:chExt cx="2129642" cy="1825200"/>
          </a:xfrm>
        </p:grpSpPr>
        <p:sp>
          <p:nvSpPr>
            <p:cNvPr id="49" name="Oval 14"/>
            <p:cNvSpPr>
              <a:spLocks noChangeArrowheads="1"/>
            </p:cNvSpPr>
            <p:nvPr/>
          </p:nvSpPr>
          <p:spPr bwMode="gray">
            <a:xfrm>
              <a:off x="3390776" y="2190706"/>
              <a:ext cx="431821" cy="73739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3590818" y="1592499"/>
              <a:ext cx="1929600" cy="1825200"/>
              <a:chOff x="4166" y="1706"/>
              <a:chExt cx="1252" cy="1252"/>
            </a:xfrm>
          </p:grpSpPr>
          <p:sp>
            <p:nvSpPr>
              <p:cNvPr id="53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4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5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7" name="Oval 32"/>
              <p:cNvSpPr>
                <a:spLocks noChangeArrowheads="1"/>
              </p:cNvSpPr>
              <p:nvPr/>
            </p:nvSpPr>
            <p:spPr bwMode="gray">
              <a:xfrm>
                <a:off x="4262" y="1706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pic>
          <p:nvPicPr>
            <p:cNvPr id="51" name="Рисунок 50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11"/>
            <a:stretch/>
          </p:blipFill>
          <p:spPr bwMode="auto">
            <a:xfrm>
              <a:off x="4382259" y="1718346"/>
              <a:ext cx="47307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2" name="Text Box 38"/>
            <p:cNvSpPr txBox="1">
              <a:spLocks noChangeArrowheads="1"/>
            </p:cNvSpPr>
            <p:nvPr/>
          </p:nvSpPr>
          <p:spPr bwMode="gray">
            <a:xfrm>
              <a:off x="3894343" y="2180917"/>
              <a:ext cx="1476686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интеллекта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69" name="Прямоугольник 68"/>
          <p:cNvSpPr/>
          <p:nvPr/>
        </p:nvSpPr>
        <p:spPr>
          <a:xfrm>
            <a:off x="2999986" y="2685282"/>
            <a:ext cx="83525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17544 Рабочий по комплексному обслуживанию и ремонту зданий </a:t>
            </a:r>
          </a:p>
          <a:p>
            <a:endParaRPr lang="ru-RU" sz="1600" dirty="0">
              <a:latin typeface="Arial Black" panose="020B0A04020102020204" pitchFamily="34" charset="0"/>
            </a:endParaRPr>
          </a:p>
          <a:p>
            <a:r>
              <a:rPr lang="ru-RU" sz="1600" dirty="0"/>
              <a:t>Образование: требований к образованию нет, Срок обучения: 1 год 10 месяцев</a:t>
            </a:r>
          </a:p>
        </p:txBody>
      </p:sp>
      <p:sp>
        <p:nvSpPr>
          <p:cNvPr id="70" name="AutoShape 3"/>
          <p:cNvSpPr>
            <a:spLocks noChangeArrowheads="1"/>
          </p:cNvSpPr>
          <p:nvPr/>
        </p:nvSpPr>
        <p:spPr bwMode="auto">
          <a:xfrm>
            <a:off x="2711624" y="2492896"/>
            <a:ext cx="8856219" cy="146516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pic>
        <p:nvPicPr>
          <p:cNvPr id="19458" name="Picture 2" descr="http://qrcoder.ru/code/?http%3A%2F%2Ftmk.minobr63.ru%2Fabitur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214" y="247895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Нижний колонтитул 17"/>
          <p:cNvSpPr>
            <a:spLocks noGrp="1"/>
          </p:cNvSpPr>
          <p:nvPr>
            <p:ph type="ftr" sz="quarter" idx="10"/>
          </p:nvPr>
        </p:nvSpPr>
        <p:spPr>
          <a:xfrm>
            <a:off x="9768408" y="6021288"/>
            <a:ext cx="2235200" cy="320675"/>
          </a:xfrm>
        </p:spPr>
        <p:txBody>
          <a:bodyPr/>
          <a:lstStyle/>
          <a:p>
            <a:r>
              <a:rPr lang="ru-RU" dirty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</a:t>
            </a:r>
            <a:r>
              <a:rPr lang="ru-RU" altLang="ru-RU" sz="2000" dirty="0" err="1"/>
              <a:t>професcиональное</a:t>
            </a:r>
            <a:r>
              <a:rPr lang="ru-RU" altLang="ru-RU" sz="2000" dirty="0"/>
              <a:t> образовательное учреждение Самарской области "</a:t>
            </a:r>
            <a:r>
              <a:rPr lang="ru-RU" altLang="ru-RU" sz="2000" dirty="0" err="1"/>
              <a:t>Безенчукский</a:t>
            </a:r>
            <a:r>
              <a:rPr lang="ru-RU" altLang="ru-RU" sz="2000" dirty="0"/>
              <a:t> аграрный техникум"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63168" y="6445912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область, </a:t>
            </a:r>
            <a:r>
              <a:rPr lang="ru-RU" altLang="ru-RU" dirty="0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Безенчукский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р-н, п.г.т. Безенчук, ул. Тимирязева, 94  тел.: +7 846 762-11-50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27648" y="1196752"/>
            <a:ext cx="87541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19.01.18 Аппаратчик-оператор производства продуктов питания из растительного сырья</a:t>
            </a:r>
          </a:p>
          <a:p>
            <a:pPr eaLnBrk="0" hangingPunct="0"/>
            <a:r>
              <a:rPr lang="ru-RU" sz="1600" dirty="0"/>
              <a:t>Образование: 9 классов  Срок обучения: 1 год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38.02.01 Экономика и бухгалтерский учет (по отраслям)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11 классов  Срок обучения: 2 года 10 месяцев (заочная)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35.02.05. Агрономия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</a:t>
            </a:r>
          </a:p>
          <a:p>
            <a:pPr eaLnBrk="0" hangingPunct="0"/>
            <a:r>
              <a:rPr lang="ru-RU" sz="1600" dirty="0"/>
              <a:t>Образование: 11 классов  Срок обучения: 3 года 10 месяцев (заочная)</a:t>
            </a: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687212" y="1194353"/>
            <a:ext cx="8856219" cy="237866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213136" y="1223658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" name="Группа 46"/>
          <p:cNvGrpSpPr/>
          <p:nvPr/>
        </p:nvGrpSpPr>
        <p:grpSpPr>
          <a:xfrm>
            <a:off x="182429" y="2832769"/>
            <a:ext cx="2390643" cy="1825154"/>
            <a:chOff x="8210934" y="1625686"/>
            <a:chExt cx="2390643" cy="1825154"/>
          </a:xfrm>
        </p:grpSpPr>
        <p:sp>
          <p:nvSpPr>
            <p:cNvPr id="48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5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4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0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1" name="Рисунок 50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711624" y="3717032"/>
            <a:ext cx="8856219" cy="94589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927648" y="5085184"/>
            <a:ext cx="8563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38.02.01 Экономика и бухгалтерский учет (по отраслям)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11 классов  Срок обучения: 3 года 10 месяцев (заочная)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927648" y="3717032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35.02.05. Агрономия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</a:t>
            </a:r>
          </a:p>
          <a:p>
            <a:pPr eaLnBrk="0" hangingPunct="0"/>
            <a:r>
              <a:rPr lang="ru-RU" sz="1600" dirty="0"/>
              <a:t>Образование: 11 классов  Срок обучения: 3 года 10 месяцев (заочная)</a:t>
            </a:r>
          </a:p>
        </p:txBody>
      </p:sp>
      <p:pic>
        <p:nvPicPr>
          <p:cNvPr id="20482" name="Picture 2" descr="http://qrcoder.ru/code/?http%3A%2F%2F%F1%EF%EE%E1%E3%F2.%F0%F4%2Findex.php%3Foption%3Dcom_content%26view%3Darticle%26id%3D205%26Itemid%3D47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825" y="210146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Группа 28"/>
          <p:cNvGrpSpPr/>
          <p:nvPr/>
        </p:nvGrpSpPr>
        <p:grpSpPr>
          <a:xfrm>
            <a:off x="213136" y="4563012"/>
            <a:ext cx="2345741" cy="1825154"/>
            <a:chOff x="3330087" y="1478958"/>
            <a:chExt cx="2345741" cy="1825154"/>
          </a:xfrm>
        </p:grpSpPr>
        <p:sp>
          <p:nvSpPr>
            <p:cNvPr id="30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7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41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8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9" name="Рисунок 38" descr="https://pandia.ru/text/80/648/images/img3_126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5" name="AutoShape 3"/>
          <p:cNvSpPr>
            <a:spLocks noChangeArrowheads="1"/>
          </p:cNvSpPr>
          <p:nvPr/>
        </p:nvSpPr>
        <p:spPr bwMode="auto">
          <a:xfrm>
            <a:off x="2711624" y="4941168"/>
            <a:ext cx="8856219" cy="108012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46" name="Нижний колонтитул 45"/>
          <p:cNvSpPr>
            <a:spLocks noGrp="1"/>
          </p:cNvSpPr>
          <p:nvPr>
            <p:ph type="ftr" sz="quarter" idx="10"/>
          </p:nvPr>
        </p:nvSpPr>
        <p:spPr>
          <a:xfrm>
            <a:off x="9696400" y="6093296"/>
            <a:ext cx="2235200" cy="320675"/>
          </a:xfrm>
        </p:spPr>
        <p:txBody>
          <a:bodyPr/>
          <a:lstStyle/>
          <a:p>
            <a:r>
              <a:rPr lang="ru-RU" dirty="0">
                <a:hlinkClick r:id="rId6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632196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"Самарский многопрофильный колледж им. Бартенева В.В"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35360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 Самара, ул. Гагарина, д. 36 , тел.: +7 964 988-36-85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694835" y="1280443"/>
            <a:ext cx="928360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08.02.14 Эксплуатация и обслуживание многоквартирного дома</a:t>
            </a:r>
          </a:p>
          <a:p>
            <a:pPr eaLnBrk="0" hangingPunct="0"/>
            <a:r>
              <a:rPr lang="ru-RU" sz="1600" dirty="0"/>
              <a:t>Образование: 9 классов  Срок обучения: 2 года 10 месяцев 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09.02.01 Компьютерные системы и комплексы</a:t>
            </a:r>
          </a:p>
          <a:p>
            <a:pPr eaLnBrk="0" hangingPunct="0"/>
            <a:r>
              <a:rPr lang="ru-RU" sz="1600" dirty="0"/>
              <a:t>Образование: 9 классов , Срок обучения: 3года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09.02.06 Сетевое и системное администрирование</a:t>
            </a:r>
          </a:p>
          <a:p>
            <a:pPr eaLnBrk="0" hangingPunct="0"/>
            <a:r>
              <a:rPr lang="ru-RU" sz="1600" dirty="0"/>
              <a:t>Образование: 9 классов , Срок обучения: 3года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35.01.19 Мастер садово-паркового и ландшафтного строительства </a:t>
            </a:r>
          </a:p>
          <a:p>
            <a:pPr eaLnBrk="0" hangingPunct="0"/>
            <a:r>
              <a:rPr lang="ru-RU" sz="1600" dirty="0"/>
              <a:t>Образование: 9 классов , Срок обучения: 2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35.02.12 Садово-парковое и ландшафтное строительство</a:t>
            </a:r>
          </a:p>
          <a:p>
            <a:pPr eaLnBrk="0" hangingPunct="0"/>
            <a:r>
              <a:rPr lang="ru-RU" sz="1600" dirty="0"/>
              <a:t>Образование: 9 классов , Срок обучения: 2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39.02.01 Социальная работа</a:t>
            </a:r>
          </a:p>
          <a:p>
            <a:pPr eaLnBrk="0" hangingPunct="0"/>
            <a:r>
              <a:rPr lang="ru-RU" sz="1600" dirty="0"/>
              <a:t>Образование: 9 классов , Срок обучения: 2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13450 Маляр</a:t>
            </a:r>
          </a:p>
          <a:p>
            <a:pPr eaLnBrk="0" hangingPunct="0"/>
            <a:r>
              <a:rPr lang="ru-RU" sz="1600" dirty="0"/>
              <a:t>Образование: 9 классов  Срок обучения: 1 год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17543 Рабочий по благоустройству населенных пунктов</a:t>
            </a:r>
          </a:p>
          <a:p>
            <a:pPr eaLnBrk="0" hangingPunct="0"/>
            <a:r>
              <a:rPr lang="ru-RU" sz="1600" dirty="0"/>
              <a:t>Образование: 9 классов  Срок обучения: 1 год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17544 Рабочий по комплексному обслуживанию и ремонту зданий</a:t>
            </a:r>
          </a:p>
          <a:p>
            <a:pPr eaLnBrk="0" hangingPunct="0"/>
            <a:r>
              <a:rPr lang="ru-RU" sz="1600" dirty="0"/>
              <a:t>Образование: 9 классов  Срок обучения: 1 год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18880 Столяр строительный</a:t>
            </a:r>
          </a:p>
          <a:p>
            <a:pPr eaLnBrk="0" hangingPunct="0"/>
            <a:r>
              <a:rPr lang="ru-RU" sz="1600" dirty="0"/>
              <a:t>Образование: 9 классов  Срок обучения: 1 год 10 месяцев</a:t>
            </a: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499997" y="1280443"/>
            <a:ext cx="9478440" cy="501675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335360" y="2060848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7" name="Прямоугольник 56"/>
          <p:cNvSpPr/>
          <p:nvPr/>
        </p:nvSpPr>
        <p:spPr>
          <a:xfrm>
            <a:off x="2927648" y="4653136"/>
            <a:ext cx="8754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</p:txBody>
      </p:sp>
      <p:pic>
        <p:nvPicPr>
          <p:cNvPr id="21506" name="Picture 2" descr="http://qrcoder.ru/code/?http%3A%2F%2Fwww.gounpo.ru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39" y="298783"/>
            <a:ext cx="853199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Нижний колонтитул 17"/>
          <p:cNvSpPr>
            <a:spLocks noGrp="1"/>
          </p:cNvSpPr>
          <p:nvPr>
            <p:ph type="ftr" sz="quarter" idx="10"/>
          </p:nvPr>
        </p:nvSpPr>
        <p:spPr>
          <a:xfrm>
            <a:off x="9768408" y="6093296"/>
            <a:ext cx="2235200" cy="320675"/>
          </a:xfrm>
        </p:spPr>
        <p:txBody>
          <a:bodyPr/>
          <a:lstStyle/>
          <a:p>
            <a:r>
              <a:rPr lang="ru-RU" dirty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632196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"Самарский многопрофильный колледж им. Бартенева В.В"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35360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 Самара, ул. Гагарина, д. 36 , тел.: +7 964 988-36-85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674178" y="1772885"/>
            <a:ext cx="928360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08.02.14 Эксплуатация и обслуживание многоквартирного дома</a:t>
            </a:r>
          </a:p>
          <a:p>
            <a:pPr eaLnBrk="0" hangingPunct="0"/>
            <a:r>
              <a:rPr lang="ru-RU" sz="1600" dirty="0"/>
              <a:t>Образование: 9 классов  Срок обучения: 2 года 10 месяцев 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09.02.01 Компьютерные системы и комплексы</a:t>
            </a:r>
          </a:p>
          <a:p>
            <a:pPr eaLnBrk="0" hangingPunct="0"/>
            <a:r>
              <a:rPr lang="ru-RU" sz="1600" dirty="0"/>
              <a:t>Образование: 9 классов , Срок обучения: 3года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09.02.06 Сетевое и системное администрирование</a:t>
            </a:r>
          </a:p>
          <a:p>
            <a:pPr eaLnBrk="0" hangingPunct="0"/>
            <a:r>
              <a:rPr lang="ru-RU" sz="1600" dirty="0"/>
              <a:t>Образование: 9 классов , Срок обучения: 3года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35.01.19 Мастер садово-паркового и ландшафтного строительства </a:t>
            </a:r>
          </a:p>
          <a:p>
            <a:pPr eaLnBrk="0" hangingPunct="0"/>
            <a:r>
              <a:rPr lang="ru-RU" sz="1600" dirty="0"/>
              <a:t>Образование: 9 классов , Срок обучения: 2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35.02.12 Садово-парковое и ландшафтное строительство</a:t>
            </a:r>
          </a:p>
          <a:p>
            <a:pPr eaLnBrk="0" hangingPunct="0"/>
            <a:r>
              <a:rPr lang="ru-RU" sz="1600" dirty="0"/>
              <a:t>Образование: 9 классов , Срок обучения: 2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39.02.01 Социальная работа</a:t>
            </a:r>
          </a:p>
          <a:p>
            <a:pPr eaLnBrk="0" hangingPunct="0"/>
            <a:r>
              <a:rPr lang="ru-RU" sz="1600" dirty="0"/>
              <a:t>Образование: 9 классов , Срок обучения: 2 года 10 месяцев/ 3 года 10 месяцев (заочная)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17543 Рабочий по благоустройству населенных пунктов</a:t>
            </a:r>
          </a:p>
          <a:p>
            <a:pPr eaLnBrk="0" hangingPunct="0"/>
            <a:r>
              <a:rPr lang="ru-RU" sz="1600" dirty="0"/>
              <a:t>Образование: 9 классов  Срок обучения: 1 год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17544 Рабочий по комплексному обслуживанию и ремонту зданий</a:t>
            </a:r>
          </a:p>
          <a:p>
            <a:pPr eaLnBrk="0" hangingPunct="0"/>
            <a:r>
              <a:rPr lang="ru-RU" sz="1600" dirty="0"/>
              <a:t>Образование: 9 классов  Срок обучения: 1 год 10 месяцев</a:t>
            </a: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499997" y="1280443"/>
            <a:ext cx="9478440" cy="501675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927648" y="4653136"/>
            <a:ext cx="8754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</p:txBody>
      </p:sp>
      <p:pic>
        <p:nvPicPr>
          <p:cNvPr id="21506" name="Picture 2" descr="http://qrcoder.ru/code/?http%3A%2F%2Fwww.gounpo.ru&amp;4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39" y="298783"/>
            <a:ext cx="853199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46"/>
          <p:cNvGrpSpPr/>
          <p:nvPr/>
        </p:nvGrpSpPr>
        <p:grpSpPr>
          <a:xfrm>
            <a:off x="109354" y="1784250"/>
            <a:ext cx="2390643" cy="1825154"/>
            <a:chOff x="8210934" y="1625686"/>
            <a:chExt cx="2390643" cy="1825154"/>
          </a:xfrm>
        </p:grpSpPr>
        <p:sp>
          <p:nvSpPr>
            <p:cNvPr id="19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0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1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2" name="Рисунок 21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7" name="Нижний колонтитул 26"/>
          <p:cNvSpPr>
            <a:spLocks noGrp="1"/>
          </p:cNvSpPr>
          <p:nvPr>
            <p:ph type="ftr" sz="quarter" idx="10"/>
          </p:nvPr>
        </p:nvSpPr>
        <p:spPr>
          <a:xfrm>
            <a:off x="9768408" y="6093296"/>
            <a:ext cx="2235200" cy="320675"/>
          </a:xfrm>
        </p:spPr>
        <p:txBody>
          <a:bodyPr/>
          <a:lstStyle/>
          <a:p>
            <a:r>
              <a:rPr lang="ru-RU" dirty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529595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191344" y="1021067"/>
            <a:ext cx="7685310" cy="880502"/>
            <a:chOff x="3647728" y="2378006"/>
            <a:chExt cx="7685310" cy="880502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3647728" y="2378006"/>
              <a:ext cx="7685310" cy="880502"/>
              <a:chOff x="1296" y="1824"/>
              <a:chExt cx="3001" cy="432"/>
            </a:xfrm>
            <a:solidFill>
              <a:srgbClr val="FF0000"/>
            </a:solidFill>
          </p:grpSpPr>
          <p:sp>
            <p:nvSpPr>
              <p:cNvPr id="88112" name="AutoShape 48"/>
              <p:cNvSpPr>
                <a:spLocks noChangeArrowheads="1"/>
              </p:cNvSpPr>
              <p:nvPr/>
            </p:nvSpPr>
            <p:spPr bwMode="gray">
              <a:xfrm>
                <a:off x="1561" y="1917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3" name="AutoShape 4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4" name="Text Box 50"/>
              <p:cNvSpPr txBox="1">
                <a:spLocks noChangeArrowheads="1"/>
              </p:cNvSpPr>
              <p:nvPr/>
            </p:nvSpPr>
            <p:spPr bwMode="gray">
              <a:xfrm>
                <a:off x="1714" y="1942"/>
                <a:ext cx="2160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>
                    <a:solidFill>
                      <a:schemeClr val="bg1"/>
                    </a:solidFill>
                  </a:rPr>
                  <a:t>Для лиц с нарушением слуха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115" name="Text Box 5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pic>
          <p:nvPicPr>
            <p:cNvPr id="36" name="Рисунок 3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10377814" y="2545282"/>
              <a:ext cx="668157" cy="6318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600628" y="1938065"/>
            <a:ext cx="11377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Самарское территориальное управление</a:t>
            </a:r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 «Самарский техникум авиационного и промышленного машиностроения имени Д.И. Козлова»</a:t>
            </a:r>
            <a:endParaRPr lang="ru-RU" altLang="ru-RU" dirty="0"/>
          </a:p>
          <a:p>
            <a:pPr eaLnBrk="0" hangingPunct="0"/>
            <a:endParaRPr lang="ru-RU" dirty="0"/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бюджетное профессиональное образовательное учреждение Самарской области «Самарское областное училище культуры и искусств»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бюджетное профессиональное образовательное учреждение Самарской области «Самарский </a:t>
            </a:r>
            <a:r>
              <a:rPr lang="ru-RU" altLang="ru-RU" dirty="0" err="1">
                <a:hlinkClick r:id="rId5" action="ppaction://hlinksldjump"/>
              </a:rPr>
              <a:t>торгово</a:t>
            </a:r>
            <a:r>
              <a:rPr lang="ru-RU" altLang="ru-RU" dirty="0">
                <a:hlinkClick r:id="rId5" action="ppaction://hlinksldjump"/>
              </a:rPr>
              <a:t> - экономический колледж»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6" action="ppaction://hlinksldjump"/>
              </a:rPr>
              <a:t>государственное бюджетное образовательное учреждение Самарской области «Самарский техникум промышленных технологий»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7" action="ppaction://hlinksldjump"/>
              </a:rPr>
              <a:t>государственное автономное профессиональное образовательное учреждение Самарской области «Самарский государственный колледж»</a:t>
            </a:r>
            <a:endParaRPr lang="ru-RU" altLang="ru-RU" dirty="0"/>
          </a:p>
          <a:p>
            <a:pPr eaLnBrk="0" hangingPunct="0"/>
            <a:endParaRPr lang="ru-RU" alt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>
                <a:hlinkClick r:id="rId8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02481219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313438" y="6460015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 Самара, ул. Гагарина, д. 36 , тел.: +7 964 988-36-85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040881" y="1198159"/>
            <a:ext cx="875419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09.02.01 Компьютерные системы и комплексы</a:t>
            </a:r>
          </a:p>
          <a:p>
            <a:pPr eaLnBrk="0" hangingPunct="0"/>
            <a:r>
              <a:rPr lang="ru-RU" sz="1600" dirty="0"/>
              <a:t>Образование: 9 классов , Срок обучения: 3года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09.02.06 Сетевое и системное администрирование</a:t>
            </a:r>
          </a:p>
          <a:p>
            <a:pPr eaLnBrk="0" hangingPunct="0"/>
            <a:r>
              <a:rPr lang="ru-RU" sz="1600" dirty="0"/>
              <a:t>Образование: 9 классов , Срок обучения: 3года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39.02.01 Социальная работа</a:t>
            </a:r>
          </a:p>
          <a:p>
            <a:pPr eaLnBrk="0" hangingPunct="0"/>
            <a:r>
              <a:rPr lang="ru-RU" sz="1600" dirty="0"/>
              <a:t>Образование: 9 классов , Срок обучения: 2 года 10 месяцев</a:t>
            </a:r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r>
              <a:rPr lang="ru-RU" sz="1600" dirty="0"/>
              <a:t> </a:t>
            </a:r>
          </a:p>
          <a:p>
            <a:pPr eaLnBrk="0" hangingPunct="0"/>
            <a:r>
              <a:rPr lang="ru-RU" sz="1600" dirty="0"/>
              <a:t> </a:t>
            </a:r>
          </a:p>
          <a:p>
            <a:pPr eaLnBrk="0" hangingPunct="0"/>
            <a:endParaRPr lang="ru-RU" sz="1600" b="1" dirty="0">
              <a:latin typeface="+mj-lt"/>
            </a:endParaRPr>
          </a:p>
          <a:p>
            <a:pPr eaLnBrk="0" hangingPunct="0"/>
            <a:r>
              <a:rPr lang="ru-RU" sz="1600" dirty="0">
                <a:latin typeface="+mj-lt"/>
              </a:rPr>
              <a:t> </a:t>
            </a:r>
          </a:p>
          <a:p>
            <a:pPr eaLnBrk="0" hangingPunct="0"/>
            <a:endParaRPr lang="ru-RU" sz="1600" dirty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143837"/>
            <a:ext cx="8856219" cy="165101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919853" y="2822332"/>
            <a:ext cx="8856219" cy="155423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 flipV="1">
            <a:off x="2927648" y="4509121"/>
            <a:ext cx="8754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056271" y="2882640"/>
            <a:ext cx="87466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09.02.01 Компьютерные системы и комплексы</a:t>
            </a:r>
          </a:p>
          <a:p>
            <a:pPr eaLnBrk="0" hangingPunct="0"/>
            <a:r>
              <a:rPr lang="ru-RU" sz="1600" dirty="0"/>
              <a:t>Образование: 9 классов , Срок обучения: 3года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09.02.06 Сетевое и системное администрирование</a:t>
            </a:r>
          </a:p>
          <a:p>
            <a:pPr eaLnBrk="0" hangingPunct="0"/>
            <a:r>
              <a:rPr lang="ru-RU" sz="1600" dirty="0"/>
              <a:t>Образование: 9 классов , Срок обучения: 3года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39.02.01 Социальная работа</a:t>
            </a:r>
          </a:p>
          <a:p>
            <a:pPr eaLnBrk="0" hangingPunct="0"/>
            <a:r>
              <a:rPr lang="ru-RU" sz="1600" dirty="0"/>
              <a:t>Образование: 9 классов , Срок обучения: 2 года 10 месяцев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335360" y="1268760"/>
            <a:ext cx="2327552" cy="1825154"/>
            <a:chOff x="2838100" y="1532087"/>
            <a:chExt cx="2327552" cy="1825154"/>
          </a:xfrm>
        </p:grpSpPr>
        <p:sp>
          <p:nvSpPr>
            <p:cNvPr id="30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7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41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8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9" name="Рисунок 38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263352" y="2996952"/>
            <a:ext cx="2345741" cy="1825154"/>
            <a:chOff x="3330087" y="1478958"/>
            <a:chExt cx="2345741" cy="1825154"/>
          </a:xfrm>
        </p:grpSpPr>
        <p:sp>
          <p:nvSpPr>
            <p:cNvPr id="47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9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60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1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2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3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8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9" name="Рисунок 58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5" name="Группа 64"/>
          <p:cNvGrpSpPr/>
          <p:nvPr/>
        </p:nvGrpSpPr>
        <p:grpSpPr>
          <a:xfrm>
            <a:off x="335360" y="4653136"/>
            <a:ext cx="2129642" cy="1825200"/>
            <a:chOff x="3390776" y="1592499"/>
            <a:chExt cx="2129642" cy="1825200"/>
          </a:xfrm>
        </p:grpSpPr>
        <p:sp>
          <p:nvSpPr>
            <p:cNvPr id="66" name="Oval 14"/>
            <p:cNvSpPr>
              <a:spLocks noChangeArrowheads="1"/>
            </p:cNvSpPr>
            <p:nvPr/>
          </p:nvSpPr>
          <p:spPr bwMode="gray">
            <a:xfrm>
              <a:off x="3390776" y="2190706"/>
              <a:ext cx="431821" cy="73739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7" name="Group 28"/>
            <p:cNvGrpSpPr>
              <a:grpSpLocks/>
            </p:cNvGrpSpPr>
            <p:nvPr/>
          </p:nvGrpSpPr>
          <p:grpSpPr bwMode="auto">
            <a:xfrm>
              <a:off x="3590818" y="1592499"/>
              <a:ext cx="1929600" cy="1825200"/>
              <a:chOff x="4166" y="1706"/>
              <a:chExt cx="1252" cy="1252"/>
            </a:xfrm>
          </p:grpSpPr>
          <p:sp>
            <p:nvSpPr>
              <p:cNvPr id="70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3" name="Oval 32"/>
              <p:cNvSpPr>
                <a:spLocks noChangeArrowheads="1"/>
              </p:cNvSpPr>
              <p:nvPr/>
            </p:nvSpPr>
            <p:spPr bwMode="gray">
              <a:xfrm>
                <a:off x="4262" y="1706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pic>
          <p:nvPicPr>
            <p:cNvPr id="68" name="Рисунок 67" descr="https://pandia.ru/text/80/648/images/img3_126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11"/>
            <a:stretch/>
          </p:blipFill>
          <p:spPr bwMode="auto">
            <a:xfrm>
              <a:off x="4382259" y="1718346"/>
              <a:ext cx="47307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9" name="Text Box 38"/>
            <p:cNvSpPr txBox="1">
              <a:spLocks noChangeArrowheads="1"/>
            </p:cNvSpPr>
            <p:nvPr/>
          </p:nvSpPr>
          <p:spPr bwMode="gray">
            <a:xfrm>
              <a:off x="3894343" y="2180917"/>
              <a:ext cx="1476686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интеллекта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74" name="AutoShape 3"/>
          <p:cNvSpPr>
            <a:spLocks noChangeArrowheads="1"/>
          </p:cNvSpPr>
          <p:nvPr/>
        </p:nvSpPr>
        <p:spPr bwMode="auto">
          <a:xfrm>
            <a:off x="2884956" y="4462632"/>
            <a:ext cx="8856219" cy="2054389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3014472" y="4465876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13450 Маляр</a:t>
            </a:r>
          </a:p>
          <a:p>
            <a:pPr eaLnBrk="0" hangingPunct="0"/>
            <a:r>
              <a:rPr lang="ru-RU" sz="1600" dirty="0"/>
              <a:t>Специальная коррекционная школа.  Срок обучения: 2 года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17543 Рабочий по благоустройству населенных пунктов</a:t>
            </a:r>
          </a:p>
          <a:p>
            <a:pPr eaLnBrk="0" hangingPunct="0"/>
            <a:r>
              <a:rPr lang="ru-RU" sz="1600" dirty="0"/>
              <a:t>Специальная коррекционная школа.  Срок обучения: 2 года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17544 Рабочий по комплексному обслуживанию и ремонту зданий</a:t>
            </a:r>
          </a:p>
          <a:p>
            <a:pPr eaLnBrk="0" hangingPunct="0"/>
            <a:r>
              <a:rPr lang="ru-RU" sz="1600" dirty="0"/>
              <a:t>Специальная коррекционная школа.  Срок обучения: 2 года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18880 Столяр строительный</a:t>
            </a:r>
          </a:p>
          <a:p>
            <a:pPr eaLnBrk="0" hangingPunct="0"/>
            <a:r>
              <a:rPr lang="ru-RU" sz="1600" dirty="0"/>
              <a:t>Специальная коррекционная школа.  Срок обучения: 2 года</a:t>
            </a:r>
          </a:p>
          <a:p>
            <a:pPr eaLnBrk="0" hangingPunct="0"/>
            <a:endParaRPr lang="ru-RU" sz="1600" dirty="0"/>
          </a:p>
        </p:txBody>
      </p:sp>
      <p:sp>
        <p:nvSpPr>
          <p:cNvPr id="48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632196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"Самарский многопрофильный колледж им. Бартенева В.В"</a:t>
            </a:r>
            <a:endParaRPr lang="en-US" altLang="ru-RU" sz="2000" dirty="0"/>
          </a:p>
        </p:txBody>
      </p:sp>
      <p:pic>
        <p:nvPicPr>
          <p:cNvPr id="50" name="Picture 2" descr="http://qrcoder.ru/code/?http%3A%2F%2Fwww.gounpo.ru&amp;4&amp;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000" y="247895"/>
            <a:ext cx="853199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Нижний колонтитул 50"/>
          <p:cNvSpPr>
            <a:spLocks noGrp="1"/>
          </p:cNvSpPr>
          <p:nvPr>
            <p:ph type="ftr" sz="quarter" idx="10"/>
          </p:nvPr>
        </p:nvSpPr>
        <p:spPr>
          <a:xfrm>
            <a:off x="9768408" y="6093296"/>
            <a:ext cx="2235200" cy="320675"/>
          </a:xfrm>
        </p:spPr>
        <p:txBody>
          <a:bodyPr/>
          <a:lstStyle/>
          <a:p>
            <a:r>
              <a:rPr lang="ru-RU" dirty="0">
                <a:hlinkClick r:id="rId6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"Губернский колледж г. Сызрани"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63352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446028 Самарская область г. Сызрань, проспект 50 лет Октября д.11, тел.: +7 846 435-24-84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99656" y="1412776"/>
            <a:ext cx="87541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08.02.01 Строительство и эксплуатация зданий и сооружений</a:t>
            </a:r>
          </a:p>
          <a:p>
            <a:pPr eaLnBrk="0" hangingPunct="0"/>
            <a:r>
              <a:rPr lang="ru-RU" sz="1600" dirty="0"/>
              <a:t>Образование: 9 классов  Срок обучения:3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08.02.14 Эксплуатация и обслуживание многоквартирного дома</a:t>
            </a:r>
          </a:p>
          <a:p>
            <a:pPr eaLnBrk="0" hangingPunct="0"/>
            <a:r>
              <a:rPr lang="ru-RU" sz="1600" dirty="0"/>
              <a:t>Образование: 9 классов  Срок обучения: 2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10.02.05 Обеспечение информационной безопасности автоматизированных систем</a:t>
            </a:r>
            <a:endParaRPr lang="ru-RU" sz="1600" dirty="0"/>
          </a:p>
          <a:p>
            <a:pPr eaLnBrk="0" hangingPunct="0"/>
            <a:r>
              <a:rPr lang="ru-RU" sz="1600" dirty="0"/>
              <a:t>Образование: 9 классов  Срок обучения:3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44.02.03 Педагогика дополнительного образования: </a:t>
            </a:r>
          </a:p>
          <a:p>
            <a:pPr eaLnBrk="0" hangingPunct="0"/>
            <a:r>
              <a:rPr lang="ru-RU" sz="1600" dirty="0"/>
              <a:t>Образование: 11 классов  Срок обучения:3 года 10 месяцев (заочная)</a:t>
            </a: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783632" y="1268760"/>
            <a:ext cx="8856219" cy="260177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407368" y="1268760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" name="Группа 46"/>
          <p:cNvGrpSpPr/>
          <p:nvPr/>
        </p:nvGrpSpPr>
        <p:grpSpPr>
          <a:xfrm>
            <a:off x="184301" y="4156977"/>
            <a:ext cx="2390643" cy="1825154"/>
            <a:chOff x="8210934" y="1625686"/>
            <a:chExt cx="2390643" cy="1825154"/>
          </a:xfrm>
        </p:grpSpPr>
        <p:sp>
          <p:nvSpPr>
            <p:cNvPr id="48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5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4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0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1" name="Рисунок 50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855640" y="4221088"/>
            <a:ext cx="8856219" cy="185406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999656" y="4653136"/>
            <a:ext cx="8754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071664" y="4365104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44.02.02 Преподавание в начальных классах: учитель начальных классов </a:t>
            </a:r>
          </a:p>
          <a:p>
            <a:pPr eaLnBrk="0" hangingPunct="0"/>
            <a:r>
              <a:rPr lang="ru-RU" sz="1600" dirty="0"/>
              <a:t>Образование: 9 классов  Срок обучения:3 года 10 месяцев</a:t>
            </a:r>
          </a:p>
          <a:p>
            <a:pPr eaLnBrk="0" hangingPunct="0"/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44.02.03 Педагогика дополнительного образования </a:t>
            </a:r>
          </a:p>
          <a:p>
            <a:pPr eaLnBrk="0" hangingPunct="0"/>
            <a:r>
              <a:rPr lang="ru-RU" sz="1600" dirty="0"/>
              <a:t>Образование: 11 классов  Срок обучения:3 года 10 месяцев (заочная)</a:t>
            </a:r>
          </a:p>
        </p:txBody>
      </p:sp>
      <p:pic>
        <p:nvPicPr>
          <p:cNvPr id="22530" name="Picture 2" descr="http://qrcoder.ru/code/?https%3A%2F%2Fgksyzran.ru%2Fabiturientam.html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173" y="197352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Нижний колонтитул 28"/>
          <p:cNvSpPr>
            <a:spLocks noGrp="1"/>
          </p:cNvSpPr>
          <p:nvPr>
            <p:ph type="ftr" sz="quarter" idx="10"/>
          </p:nvPr>
        </p:nvSpPr>
        <p:spPr>
          <a:xfrm>
            <a:off x="9956800" y="6093296"/>
            <a:ext cx="2235200" cy="320675"/>
          </a:xfrm>
        </p:spPr>
        <p:txBody>
          <a:bodyPr/>
          <a:lstStyle/>
          <a:p>
            <a:r>
              <a:rPr lang="ru-RU" dirty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"Губернский колледж г. Сызрани"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63352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446028 Самарская область г. Сызрань, проспект 50 лет Октября д.11, тел.: +7 846 435-24-84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894899" y="1376959"/>
            <a:ext cx="89034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44.02.02 Преподавание в начальных классах </a:t>
            </a:r>
          </a:p>
          <a:p>
            <a:pPr eaLnBrk="0" hangingPunct="0"/>
            <a:r>
              <a:rPr lang="ru-RU" sz="1600" dirty="0"/>
              <a:t>Образование: 9 классов  Срок обучения:3 года 10 месяцев</a:t>
            </a: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43885" y="1333691"/>
            <a:ext cx="8856219" cy="79916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783632" y="2636912"/>
            <a:ext cx="8856219" cy="230425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999656" y="4653136"/>
            <a:ext cx="8754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783632" y="2708920"/>
            <a:ext cx="88438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08.02.14 Эксплуатация и обслуживание многоквартирного дома</a:t>
            </a:r>
          </a:p>
          <a:p>
            <a:pPr eaLnBrk="0" hangingPunct="0"/>
            <a:r>
              <a:rPr lang="ru-RU" sz="1600" dirty="0"/>
              <a:t>Образование: 9 классов  Срок обучения: 2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10.02.05 Обеспечение информационной безопасности автоматизированных систем: </a:t>
            </a:r>
            <a:r>
              <a:rPr lang="ru-RU" sz="1600" dirty="0"/>
              <a:t>техник по защите информации, оператор электронно-вычислительных и вычислительных машин</a:t>
            </a:r>
          </a:p>
          <a:p>
            <a:pPr eaLnBrk="0" hangingPunct="0"/>
            <a:r>
              <a:rPr lang="ru-RU" sz="1600" dirty="0"/>
              <a:t>Образование: 9 классов  Срок обучения:3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44.02.02 Преподавание в начальных классах: учитель начальных классов </a:t>
            </a:r>
          </a:p>
          <a:p>
            <a:pPr eaLnBrk="0" hangingPunct="0"/>
            <a:r>
              <a:rPr lang="ru-RU" sz="1600" dirty="0"/>
              <a:t>Образование: 9 классов  Срок обучения:3 года 10 месяцев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191344" y="1196752"/>
            <a:ext cx="2327552" cy="1825154"/>
            <a:chOff x="2838100" y="1532087"/>
            <a:chExt cx="2327552" cy="1825154"/>
          </a:xfrm>
        </p:grpSpPr>
        <p:sp>
          <p:nvSpPr>
            <p:cNvPr id="30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7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41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8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9" name="Рисунок 38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119261" y="2811263"/>
            <a:ext cx="2345741" cy="1825154"/>
            <a:chOff x="3330087" y="1478958"/>
            <a:chExt cx="2345741" cy="1825154"/>
          </a:xfrm>
        </p:grpSpPr>
        <p:sp>
          <p:nvSpPr>
            <p:cNvPr id="47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9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60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1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2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3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8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9" name="Рисунок 58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5" name="Группа 64"/>
          <p:cNvGrpSpPr/>
          <p:nvPr/>
        </p:nvGrpSpPr>
        <p:grpSpPr>
          <a:xfrm>
            <a:off x="191344" y="4594879"/>
            <a:ext cx="2129642" cy="1839778"/>
            <a:chOff x="3390776" y="1577920"/>
            <a:chExt cx="2129642" cy="1839778"/>
          </a:xfrm>
        </p:grpSpPr>
        <p:sp>
          <p:nvSpPr>
            <p:cNvPr id="66" name="Oval 14"/>
            <p:cNvSpPr>
              <a:spLocks noChangeArrowheads="1"/>
            </p:cNvSpPr>
            <p:nvPr/>
          </p:nvSpPr>
          <p:spPr bwMode="gray">
            <a:xfrm>
              <a:off x="3390776" y="2190706"/>
              <a:ext cx="431821" cy="73739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7" name="Group 28"/>
            <p:cNvGrpSpPr>
              <a:grpSpLocks/>
            </p:cNvGrpSpPr>
            <p:nvPr/>
          </p:nvGrpSpPr>
          <p:grpSpPr bwMode="auto">
            <a:xfrm>
              <a:off x="3590818" y="1577920"/>
              <a:ext cx="1929600" cy="1839778"/>
              <a:chOff x="4166" y="1696"/>
              <a:chExt cx="1252" cy="1262"/>
            </a:xfrm>
          </p:grpSpPr>
          <p:sp>
            <p:nvSpPr>
              <p:cNvPr id="70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3" name="Oval 32"/>
              <p:cNvSpPr>
                <a:spLocks noChangeArrowheads="1"/>
              </p:cNvSpPr>
              <p:nvPr/>
            </p:nvSpPr>
            <p:spPr bwMode="gray">
              <a:xfrm>
                <a:off x="4240" y="1696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pic>
          <p:nvPicPr>
            <p:cNvPr id="68" name="Рисунок 67" descr="https://pandia.ru/text/80/648/images/img3_126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11"/>
            <a:stretch/>
          </p:blipFill>
          <p:spPr bwMode="auto">
            <a:xfrm>
              <a:off x="4382259" y="1718346"/>
              <a:ext cx="47307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9" name="Text Box 38"/>
            <p:cNvSpPr txBox="1">
              <a:spLocks noChangeArrowheads="1"/>
            </p:cNvSpPr>
            <p:nvPr/>
          </p:nvSpPr>
          <p:spPr bwMode="gray">
            <a:xfrm>
              <a:off x="3894343" y="2180917"/>
              <a:ext cx="1476686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интеллекта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74" name="AutoShape 3"/>
          <p:cNvSpPr>
            <a:spLocks noChangeArrowheads="1"/>
          </p:cNvSpPr>
          <p:nvPr/>
        </p:nvSpPr>
        <p:spPr bwMode="auto">
          <a:xfrm>
            <a:off x="2723712" y="5157192"/>
            <a:ext cx="8856219" cy="108012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888450" y="5314193"/>
            <a:ext cx="8898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16909 Портной </a:t>
            </a:r>
          </a:p>
          <a:p>
            <a:r>
              <a:rPr lang="ru-RU" sz="1600" dirty="0"/>
              <a:t>Образование: требований к образованию нет, Срок обучения:3 года 10 месяцев</a:t>
            </a:r>
          </a:p>
        </p:txBody>
      </p:sp>
      <p:pic>
        <p:nvPicPr>
          <p:cNvPr id="48" name="Picture 2" descr="http://qrcoder.ru/code/?https%3A%2F%2Fgksyzran.ru%2Fabiturientam.html&amp;4&amp;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173" y="197352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Нижний колонтитул 49"/>
          <p:cNvSpPr>
            <a:spLocks noGrp="1"/>
          </p:cNvSpPr>
          <p:nvPr>
            <p:ph type="ftr" sz="quarter" idx="10"/>
          </p:nvPr>
        </p:nvSpPr>
        <p:spPr>
          <a:xfrm>
            <a:off x="10128448" y="6165304"/>
            <a:ext cx="2235200" cy="320675"/>
          </a:xfrm>
        </p:spPr>
        <p:txBody>
          <a:bodyPr/>
          <a:lstStyle/>
          <a:p>
            <a:r>
              <a:rPr lang="ru-RU" dirty="0">
                <a:hlinkClick r:id="rId6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15163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"Красноармейский государственный техникум имени Героя Социалистического труда Николая Никифоровича </a:t>
            </a:r>
            <a:r>
              <a:rPr lang="ru-RU" altLang="ru-RU" sz="2000" dirty="0" err="1"/>
              <a:t>Пенина</a:t>
            </a:r>
            <a:r>
              <a:rPr lang="ru-RU" altLang="ru-RU" sz="2000" dirty="0"/>
              <a:t>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63168" y="6428146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</a:t>
            </a:r>
            <a:r>
              <a:rPr lang="ru-RU" altLang="ru-RU" dirty="0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обл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, Красноармейский </a:t>
            </a:r>
            <a:r>
              <a:rPr lang="ru-RU" altLang="ru-RU" dirty="0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р-он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, с. Красноармейское, пер. Южный,7, тел.: +7 846 752-12-82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025268" y="1754355"/>
            <a:ext cx="8754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39.01.01 Социальный работник 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412776"/>
            <a:ext cx="8856219" cy="129614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366770" y="1540291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" name="Группа 46"/>
          <p:cNvGrpSpPr/>
          <p:nvPr/>
        </p:nvGrpSpPr>
        <p:grpSpPr>
          <a:xfrm>
            <a:off x="311944" y="3995009"/>
            <a:ext cx="2390643" cy="1825154"/>
            <a:chOff x="8210934" y="1625686"/>
            <a:chExt cx="2390643" cy="1825154"/>
          </a:xfrm>
        </p:grpSpPr>
        <p:sp>
          <p:nvSpPr>
            <p:cNvPr id="48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5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4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0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1" name="Рисунок 50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838595" y="4015701"/>
            <a:ext cx="8856219" cy="136943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071664" y="4365104"/>
            <a:ext cx="8754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39.01.01 Социальный работник 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</p:txBody>
      </p:sp>
      <p:pic>
        <p:nvPicPr>
          <p:cNvPr id="25602" name="Picture 2" descr="http://qrcoder.ru/code/?http%3A%2F%2Fpu33.minobr63.ru%2F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259" y="224438"/>
            <a:ext cx="853199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Нижний колонтитул 28"/>
          <p:cNvSpPr>
            <a:spLocks noGrp="1"/>
          </p:cNvSpPr>
          <p:nvPr>
            <p:ph type="ftr" sz="quarter" idx="10"/>
          </p:nvPr>
        </p:nvSpPr>
        <p:spPr>
          <a:xfrm>
            <a:off x="9696400" y="6165304"/>
            <a:ext cx="2235200" cy="320675"/>
          </a:xfrm>
        </p:spPr>
        <p:txBody>
          <a:bodyPr/>
          <a:lstStyle/>
          <a:p>
            <a:r>
              <a:rPr lang="ru-RU" dirty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"Самарское областное училище культуры и искусств"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 Самара, ул. </a:t>
            </a:r>
            <a:r>
              <a:rPr lang="ru-RU" altLang="ru-RU" dirty="0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Вилоновская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, д.21, тел.: +7 846 333-33-25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99656" y="1556792"/>
            <a:ext cx="87541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54.02.01 Дизайн (по отраслям) 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  <a:endParaRPr lang="ru-RU" sz="1600" b="1" dirty="0">
              <a:latin typeface="+mj-lt"/>
            </a:endParaRPr>
          </a:p>
          <a:p>
            <a:pPr eaLnBrk="0" hangingPunct="0"/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54.02.02. Декоративно-прикладное творчество и народные промыслы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( по видам) 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412776"/>
            <a:ext cx="8856219" cy="201153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360140" y="1599158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</p:txBody>
      </p:sp>
      <p:pic>
        <p:nvPicPr>
          <p:cNvPr id="3074" name="Picture 2" descr="http://qrcoder.ru/code/?https%3A%2F%2Fsouk-sm.ru%2Fabiturienti.html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000" y="204984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46"/>
          <p:cNvGrpSpPr/>
          <p:nvPr/>
        </p:nvGrpSpPr>
        <p:grpSpPr>
          <a:xfrm>
            <a:off x="360140" y="3831627"/>
            <a:ext cx="2390643" cy="1825154"/>
            <a:chOff x="8210934" y="1625686"/>
            <a:chExt cx="2390643" cy="1825154"/>
          </a:xfrm>
        </p:grpSpPr>
        <p:sp>
          <p:nvSpPr>
            <p:cNvPr id="19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0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1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2" name="Рисунок 21" descr="https://mo-strelna.ru/upload_files/pomosh/2.png"/>
            <p:cNvPicPr/>
            <p:nvPr/>
          </p:nvPicPr>
          <p:blipFill rotWithShape="1"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2924964" y="3828080"/>
            <a:ext cx="8856219" cy="201153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82604" y="4052134"/>
            <a:ext cx="87541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53.02.02. Музыкальное искусство эстрады (по видам) 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endParaRPr lang="ru-RU" sz="1600" b="1" dirty="0"/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53.02.05. Сольное и хоровое народное пение </a:t>
            </a:r>
            <a:endParaRPr lang="ru-RU" sz="1600" b="1" dirty="0"/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  <a:endParaRPr lang="ru-RU" sz="1600" b="1" dirty="0"/>
          </a:p>
        </p:txBody>
      </p:sp>
      <p:sp>
        <p:nvSpPr>
          <p:cNvPr id="37" name="Нижний колонтитул 36"/>
          <p:cNvSpPr>
            <a:spLocks noGrp="1"/>
          </p:cNvSpPr>
          <p:nvPr>
            <p:ph type="ftr" sz="quarter" idx="10"/>
          </p:nvPr>
        </p:nvSpPr>
        <p:spPr>
          <a:xfrm>
            <a:off x="9768408" y="6093296"/>
            <a:ext cx="2235200" cy="320675"/>
          </a:xfrm>
        </p:spPr>
        <p:txBody>
          <a:bodyPr/>
          <a:lstStyle/>
          <a:p>
            <a:r>
              <a:rPr lang="ru-RU" dirty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учреждение Самарской области "Колледж гуманитарных и социально-педагогических дисциплин имени Святителя Алексия, Митрополита Московского"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63168" y="647681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445027, Самарская область, г. Тольятти, ул. Юбилейная, д.59, тел.: +7 848 251-05-54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071664" y="1340768"/>
            <a:ext cx="87541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 Информационные системы и программирование, разработчик веб и мультимедийных приложений</a:t>
            </a:r>
          </a:p>
          <a:p>
            <a:pPr eaLnBrk="0" hangingPunct="0"/>
            <a:r>
              <a:rPr lang="ru-RU" sz="1600" dirty="0"/>
              <a:t>Образование: 9 классов, 11 классов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44.02.01 Дошкольное образование </a:t>
            </a:r>
          </a:p>
          <a:p>
            <a:pPr eaLnBrk="0" hangingPunct="0"/>
            <a:r>
              <a:rPr lang="ru-RU" sz="1600" dirty="0"/>
              <a:t>Образование: 9 классов, 11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44.02.02 Преподавание в начальных классах</a:t>
            </a:r>
          </a:p>
          <a:p>
            <a:pPr eaLnBrk="0" hangingPunct="0"/>
            <a:r>
              <a:rPr lang="ru-RU" sz="1600" dirty="0"/>
              <a:t>Образование: 9 классов, 11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54.02.05 Живопись (по видам)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268760"/>
            <a:ext cx="8856219" cy="237626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407368" y="1268760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" name="Группа 46"/>
          <p:cNvGrpSpPr/>
          <p:nvPr/>
        </p:nvGrpSpPr>
        <p:grpSpPr>
          <a:xfrm>
            <a:off x="401315" y="3703654"/>
            <a:ext cx="2390643" cy="1825154"/>
            <a:chOff x="8210934" y="1625686"/>
            <a:chExt cx="2390643" cy="1825154"/>
          </a:xfrm>
        </p:grpSpPr>
        <p:sp>
          <p:nvSpPr>
            <p:cNvPr id="48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5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4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0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1" name="Рисунок 50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855640" y="3861048"/>
            <a:ext cx="8856219" cy="2558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071664" y="3933056"/>
            <a:ext cx="87541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 Информационные системы и программирование, разработчик веб и мультимедийных приложений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 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44.02.01 Дошкольное образование </a:t>
            </a:r>
          </a:p>
          <a:p>
            <a:pPr eaLnBrk="0" hangingPunct="0"/>
            <a:r>
              <a:rPr lang="ru-RU" sz="1600" dirty="0"/>
              <a:t>Образование: 9 классов, 11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44.02.02 Преподавание в начальных классах</a:t>
            </a:r>
          </a:p>
          <a:p>
            <a:pPr eaLnBrk="0" hangingPunct="0"/>
            <a:r>
              <a:rPr lang="ru-RU" sz="1600" dirty="0"/>
              <a:t>Образование: 9 классов, 11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44.02.05 Коррекционная педагогика в начальном образовании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</p:txBody>
      </p:sp>
      <p:pic>
        <p:nvPicPr>
          <p:cNvPr id="4098" name="Picture 2" descr="http://qrcoder.ru/code/?https%3A%2F%2Fgumcollege.ru%2Fspecialnosti_gumcollege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667" y="200982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Нижний колонтитул 28"/>
          <p:cNvSpPr>
            <a:spLocks noGrp="1"/>
          </p:cNvSpPr>
          <p:nvPr>
            <p:ph type="ftr" sz="quarter" idx="10"/>
          </p:nvPr>
        </p:nvSpPr>
        <p:spPr>
          <a:xfrm>
            <a:off x="9696400" y="6093296"/>
            <a:ext cx="2235200" cy="320675"/>
          </a:xfrm>
        </p:spPr>
        <p:txBody>
          <a:bodyPr/>
          <a:lstStyle/>
          <a:p>
            <a:r>
              <a:rPr lang="ru-RU" dirty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учреждение Самарской области "Колледж гуманитарных и социально-педагогических дисциплин имени Святителя Алексия, Митрополита Московского"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63352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445027, Самарская область, г. Тольятти, ул. Юбилейная, д.59, тел.: +7 848 251-05-54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783632" y="1844824"/>
            <a:ext cx="8856219" cy="196357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855640" y="1988840"/>
            <a:ext cx="87541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 Информационные системы и программирование, разработчик веб и мультимедийных приложений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 </a:t>
            </a:r>
          </a:p>
          <a:p>
            <a:pPr eaLnBrk="0" hangingPunct="0"/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54.02.05 Живопись (по видам)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</p:txBody>
      </p:sp>
      <p:grpSp>
        <p:nvGrpSpPr>
          <p:cNvPr id="46" name="Группа 45"/>
          <p:cNvGrpSpPr/>
          <p:nvPr/>
        </p:nvGrpSpPr>
        <p:grpSpPr>
          <a:xfrm>
            <a:off x="407368" y="1599158"/>
            <a:ext cx="2345741" cy="1825154"/>
            <a:chOff x="3330087" y="1478958"/>
            <a:chExt cx="2345741" cy="1825154"/>
          </a:xfrm>
        </p:grpSpPr>
        <p:sp>
          <p:nvSpPr>
            <p:cNvPr id="47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9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60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1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2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3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8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9" name="Рисунок 58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8" name="Picture 2" descr="http://qrcoder.ru/code/?https%3A%2F%2Fgumcollege.ru%2Fspecialnosti_gumcollege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667" y="200982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Нижний колонтитул 17"/>
          <p:cNvSpPr>
            <a:spLocks noGrp="1"/>
          </p:cNvSpPr>
          <p:nvPr>
            <p:ph type="ftr" sz="quarter" idx="10"/>
          </p:nvPr>
        </p:nvSpPr>
        <p:spPr>
          <a:xfrm>
            <a:off x="9768408" y="6165304"/>
            <a:ext cx="2235200" cy="320675"/>
          </a:xfrm>
        </p:spPr>
        <p:txBody>
          <a:bodyPr/>
          <a:lstStyle/>
          <a:p>
            <a:r>
              <a:rPr lang="ru-RU" dirty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7173229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учреждение Самарской области "Колледж гуманитарных и социально-педагогических дисциплин имени Святителя Алексия, Митрополита Московского"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63352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445027, Самарская область, г. Тольятти, ул. Юбилейная, д.59, тел.: +7 848 251-05-54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99656" y="1412776"/>
            <a:ext cx="87541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 Информационные системы и программирование, разработчик веб и мультимедийных приложений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 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44.02.01 Дошкольное образование 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44.02.02 Преподавание в начальных классах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44.02.05 Коррекционная педагогика в начальном образовании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340768"/>
            <a:ext cx="8856219" cy="246226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839583" y="4393130"/>
            <a:ext cx="8856219" cy="161891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999656" y="4518532"/>
            <a:ext cx="87541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 Информационные системы и программирование, разработчик веб и мультимедийных приложений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 </a:t>
            </a:r>
          </a:p>
          <a:p>
            <a:pPr eaLnBrk="0" hangingPunct="0"/>
            <a:r>
              <a:rPr lang="ru-RU" sz="1600" dirty="0"/>
              <a:t>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363937" y="1397843"/>
            <a:ext cx="2327552" cy="1825154"/>
            <a:chOff x="2838100" y="1532087"/>
            <a:chExt cx="2327552" cy="1825154"/>
          </a:xfrm>
        </p:grpSpPr>
        <p:sp>
          <p:nvSpPr>
            <p:cNvPr id="30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7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41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8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9" name="Рисунок 38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8" name="Picture 2" descr="http://qrcoder.ru/code/?https%3A%2F%2Fgumcollege.ru%2Fspecialnosti_gumcollege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667" y="200982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Группа 30"/>
          <p:cNvGrpSpPr/>
          <p:nvPr/>
        </p:nvGrpSpPr>
        <p:grpSpPr>
          <a:xfrm>
            <a:off x="257785" y="4156129"/>
            <a:ext cx="2251964" cy="1825154"/>
            <a:chOff x="4017568" y="1466297"/>
            <a:chExt cx="2251964" cy="1825154"/>
          </a:xfrm>
        </p:grpSpPr>
        <p:sp>
          <p:nvSpPr>
            <p:cNvPr id="32" name="Oval 14"/>
            <p:cNvSpPr>
              <a:spLocks noChangeArrowheads="1"/>
            </p:cNvSpPr>
            <p:nvPr/>
          </p:nvSpPr>
          <p:spPr bwMode="gray">
            <a:xfrm>
              <a:off x="4017568" y="2062629"/>
              <a:ext cx="431821" cy="7373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3" name="Group 18"/>
            <p:cNvGrpSpPr>
              <a:grpSpLocks/>
            </p:cNvGrpSpPr>
            <p:nvPr/>
          </p:nvGrpSpPr>
          <p:grpSpPr bwMode="auto">
            <a:xfrm>
              <a:off x="4243214" y="1466297"/>
              <a:ext cx="1929163" cy="1825154"/>
              <a:chOff x="4166" y="1706"/>
              <a:chExt cx="1252" cy="1252"/>
            </a:xfrm>
          </p:grpSpPr>
          <p:sp>
            <p:nvSpPr>
              <p:cNvPr id="36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4" name="Text Box 38"/>
            <p:cNvSpPr txBox="1">
              <a:spLocks noChangeArrowheads="1"/>
            </p:cNvSpPr>
            <p:nvPr/>
          </p:nvSpPr>
          <p:spPr bwMode="gray">
            <a:xfrm>
              <a:off x="4287899" y="2070731"/>
              <a:ext cx="198163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 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(кресло-коляска)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5" name="Рисунок 34" descr="https://pandia.ru/text/80/648/images/img3_126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1" r="74976"/>
            <a:stretch/>
          </p:blipFill>
          <p:spPr bwMode="auto">
            <a:xfrm>
              <a:off x="5013312" y="1566973"/>
              <a:ext cx="48069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6" name="Нижний колонтитул 45"/>
          <p:cNvSpPr>
            <a:spLocks noGrp="1"/>
          </p:cNvSpPr>
          <p:nvPr>
            <p:ph type="ftr" sz="quarter" idx="10"/>
          </p:nvPr>
        </p:nvSpPr>
        <p:spPr>
          <a:xfrm>
            <a:off x="9768408" y="6093296"/>
            <a:ext cx="2235200" cy="320675"/>
          </a:xfrm>
        </p:spPr>
        <p:txBody>
          <a:bodyPr/>
          <a:lstStyle/>
          <a:p>
            <a:r>
              <a:rPr lang="ru-RU" dirty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«</a:t>
            </a:r>
            <a:r>
              <a:rPr lang="ru-RU" altLang="ru-RU" sz="2000" dirty="0" err="1"/>
              <a:t>Кинельский</a:t>
            </a:r>
            <a:r>
              <a:rPr lang="ru-RU" altLang="ru-RU" sz="2000" dirty="0"/>
              <a:t> государственный техникум»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35360" y="6420757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446435 г. </a:t>
            </a:r>
            <a:r>
              <a:rPr lang="ru-RU" altLang="ru-RU" dirty="0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Кинель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, ул. Украинская, 50, тел.: +7 846 636-28-83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99656" y="1772816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19.01.18 Аппаратчик-оператор производства продуктов питания из растительного сырья </a:t>
            </a:r>
          </a:p>
          <a:p>
            <a:pPr eaLnBrk="0" hangingPunct="0"/>
            <a:r>
              <a:rPr lang="ru-RU" sz="1600" dirty="0"/>
              <a:t>Образование: 9 классов , Срок обучения: 1 год 10 месяцев</a:t>
            </a:r>
          </a:p>
          <a:p>
            <a:pPr eaLnBrk="0" hangingPunct="0"/>
            <a:endParaRPr lang="ru-RU" sz="1600" dirty="0"/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38.02.01 Коммерция (по отраслям) на коммерческой основе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endParaRPr lang="ru-RU" sz="1600" dirty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700808"/>
            <a:ext cx="8856219" cy="165618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335360" y="1844824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7" name="Прямоугольник 56"/>
          <p:cNvSpPr/>
          <p:nvPr/>
        </p:nvSpPr>
        <p:spPr>
          <a:xfrm>
            <a:off x="2927648" y="4653136"/>
            <a:ext cx="8754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</p:txBody>
      </p:sp>
      <p:pic>
        <p:nvPicPr>
          <p:cNvPr id="5124" name="Picture 4" descr="http://qrcoder.ru/code/?http%3A%2F%2Fkgt163.ru%2F%25d0%25b0%25d0%25b1%25d0%25b8%25d1%2582%25d1%2583%25d1%2580%25d0%25b8%25d0%25b5%25d0%25bd%25d1%2582%25d0%25b0%25d0%25bc%2F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222" y="178379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0"/>
          </p:nvPr>
        </p:nvSpPr>
        <p:spPr>
          <a:xfrm>
            <a:off x="9768408" y="6021288"/>
            <a:ext cx="2235200" cy="320675"/>
          </a:xfrm>
        </p:spPr>
        <p:txBody>
          <a:bodyPr/>
          <a:lstStyle/>
          <a:p>
            <a:r>
              <a:rPr lang="ru-RU" dirty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20" name="Группа 46"/>
          <p:cNvGrpSpPr/>
          <p:nvPr/>
        </p:nvGrpSpPr>
        <p:grpSpPr>
          <a:xfrm>
            <a:off x="335360" y="3933056"/>
            <a:ext cx="2390643" cy="1825154"/>
            <a:chOff x="8210934" y="1625686"/>
            <a:chExt cx="2390643" cy="1825154"/>
          </a:xfrm>
        </p:grpSpPr>
        <p:sp>
          <p:nvSpPr>
            <p:cNvPr id="21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2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5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7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3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4" name="Рисунок 23" descr="https://mo-strelna.ru/upload_files/pomosh/2.png"/>
            <p:cNvPicPr/>
            <p:nvPr/>
          </p:nvPicPr>
          <p:blipFill rotWithShape="1"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8" name="AutoShape 3"/>
          <p:cNvSpPr>
            <a:spLocks noChangeArrowheads="1"/>
          </p:cNvSpPr>
          <p:nvPr/>
        </p:nvSpPr>
        <p:spPr bwMode="auto">
          <a:xfrm>
            <a:off x="2927648" y="4149080"/>
            <a:ext cx="8856219" cy="129614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71664" y="4149080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/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38.02.01 Коммерция (по отраслям) на коммерческой основе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учреждение Самарской области «</a:t>
            </a:r>
            <a:r>
              <a:rPr lang="ru-RU" altLang="ru-RU" sz="2000" dirty="0" err="1"/>
              <a:t>Домашкинский</a:t>
            </a:r>
            <a:r>
              <a:rPr lang="ru-RU" altLang="ru-RU" sz="2000" dirty="0"/>
              <a:t> государственный техникум»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63168" y="6420944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446407, Самарская область,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Кинельский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район, с.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Домашка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ул. Зеленая, д. 3 , тел. 8(846)633-15-48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99656" y="1484784"/>
            <a:ext cx="87541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35.01.09 Мастер растениеводства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35.02.05 Агрономия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44.02.01 Дошкольное образование 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412776"/>
            <a:ext cx="8856219" cy="187220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407368" y="1268760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783632" y="3789040"/>
            <a:ext cx="8856219" cy="113448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071664" y="4077072"/>
            <a:ext cx="8754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13249 Кухонный рабочий </a:t>
            </a:r>
          </a:p>
          <a:p>
            <a:pPr eaLnBrk="0" hangingPunct="0"/>
            <a:r>
              <a:rPr lang="ru-RU" sz="1600" dirty="0"/>
              <a:t>Образование: требований к образованию нет, Срок обучения: 1 год 10 месяцев</a:t>
            </a:r>
          </a:p>
        </p:txBody>
      </p:sp>
      <p:pic>
        <p:nvPicPr>
          <p:cNvPr id="8194" name="Picture 2" descr="http://qrcoder.ru/code/?http%3A%2F%2Fpo.minobr63.ru%2F%3Fpage_id%3D23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580" y="213879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Нижний колонтитул 28"/>
          <p:cNvSpPr>
            <a:spLocks noGrp="1"/>
          </p:cNvSpPr>
          <p:nvPr>
            <p:ph type="ftr" sz="quarter" idx="10"/>
          </p:nvPr>
        </p:nvSpPr>
        <p:spPr>
          <a:xfrm>
            <a:off x="9624392" y="6093296"/>
            <a:ext cx="2235200" cy="320675"/>
          </a:xfrm>
        </p:spPr>
        <p:txBody>
          <a:bodyPr/>
          <a:lstStyle/>
          <a:p>
            <a:r>
              <a:rPr lang="ru-RU" dirty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335360" y="3645024"/>
            <a:ext cx="2129642" cy="1839778"/>
            <a:chOff x="3390776" y="1577920"/>
            <a:chExt cx="2129642" cy="1839778"/>
          </a:xfrm>
        </p:grpSpPr>
        <p:sp>
          <p:nvSpPr>
            <p:cNvPr id="37" name="Oval 14"/>
            <p:cNvSpPr>
              <a:spLocks noChangeArrowheads="1"/>
            </p:cNvSpPr>
            <p:nvPr/>
          </p:nvSpPr>
          <p:spPr bwMode="gray">
            <a:xfrm>
              <a:off x="3390776" y="2190706"/>
              <a:ext cx="431821" cy="73739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8" name="Group 28"/>
            <p:cNvGrpSpPr>
              <a:grpSpLocks/>
            </p:cNvGrpSpPr>
            <p:nvPr/>
          </p:nvGrpSpPr>
          <p:grpSpPr bwMode="auto">
            <a:xfrm>
              <a:off x="3590818" y="1577920"/>
              <a:ext cx="1929600" cy="1839778"/>
              <a:chOff x="4166" y="1696"/>
              <a:chExt cx="1252" cy="1262"/>
            </a:xfrm>
          </p:grpSpPr>
          <p:sp>
            <p:nvSpPr>
              <p:cNvPr id="42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3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5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6" name="Oval 32"/>
              <p:cNvSpPr>
                <a:spLocks noChangeArrowheads="1"/>
              </p:cNvSpPr>
              <p:nvPr/>
            </p:nvSpPr>
            <p:spPr bwMode="gray">
              <a:xfrm>
                <a:off x="4240" y="1696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pic>
          <p:nvPicPr>
            <p:cNvPr id="39" name="Рисунок 38" descr="https://pandia.ru/text/80/648/images/img3_126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11"/>
            <a:stretch/>
          </p:blipFill>
          <p:spPr bwMode="auto">
            <a:xfrm>
              <a:off x="4382259" y="1718346"/>
              <a:ext cx="47307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1" name="Text Box 38"/>
            <p:cNvSpPr txBox="1">
              <a:spLocks noChangeArrowheads="1"/>
            </p:cNvSpPr>
            <p:nvPr/>
          </p:nvSpPr>
          <p:spPr bwMode="gray">
            <a:xfrm>
              <a:off x="3894343" y="2180917"/>
              <a:ext cx="1476686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интеллекта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0110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191344" y="1071013"/>
            <a:ext cx="7685310" cy="880502"/>
            <a:chOff x="3647728" y="2378006"/>
            <a:chExt cx="7685310" cy="880502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3647728" y="2378006"/>
              <a:ext cx="7685310" cy="880502"/>
              <a:chOff x="1296" y="1824"/>
              <a:chExt cx="3001" cy="432"/>
            </a:xfrm>
            <a:solidFill>
              <a:srgbClr val="FF0000"/>
            </a:solidFill>
          </p:grpSpPr>
          <p:sp>
            <p:nvSpPr>
              <p:cNvPr id="88112" name="AutoShape 48"/>
              <p:cNvSpPr>
                <a:spLocks noChangeArrowheads="1"/>
              </p:cNvSpPr>
              <p:nvPr/>
            </p:nvSpPr>
            <p:spPr bwMode="gray">
              <a:xfrm>
                <a:off x="1561" y="1917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3" name="AutoShape 4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4" name="Text Box 50"/>
              <p:cNvSpPr txBox="1">
                <a:spLocks noChangeArrowheads="1"/>
              </p:cNvSpPr>
              <p:nvPr/>
            </p:nvSpPr>
            <p:spPr bwMode="gray">
              <a:xfrm>
                <a:off x="1714" y="1942"/>
                <a:ext cx="2160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>
                    <a:solidFill>
                      <a:schemeClr val="bg1"/>
                    </a:solidFill>
                  </a:rPr>
                  <a:t>Для лиц с нарушением слуха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115" name="Text Box 5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pic>
          <p:nvPicPr>
            <p:cNvPr id="36" name="Рисунок 3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10377814" y="2545282"/>
              <a:ext cx="668157" cy="6318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599585" y="1951515"/>
            <a:ext cx="113772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Самарское территориальное управление</a:t>
            </a:r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 «Самарский политехнический колледж»</a:t>
            </a:r>
            <a:endParaRPr lang="ru-RU" altLang="ru-RU" dirty="0"/>
          </a:p>
          <a:p>
            <a:pPr eaLnBrk="0" hangingPunct="0"/>
            <a:endParaRPr lang="ru-RU" altLang="ru-RU" dirty="0">
              <a:hlinkClick r:id="rId4" action="ppaction://hlinksldjump"/>
            </a:endParaRPr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автономное профессиональное образовательное учреждение Самарской области «Строительно-энергетический колледж (образовательно-производственный кампус) им. </a:t>
            </a:r>
            <a:r>
              <a:rPr lang="ru-RU" altLang="ru-RU" dirty="0" err="1">
                <a:hlinkClick r:id="rId4" action="ppaction://hlinksldjump"/>
              </a:rPr>
              <a:t>П.Мачнева</a:t>
            </a:r>
            <a:r>
              <a:rPr lang="ru-RU" altLang="ru-RU" dirty="0">
                <a:hlinkClick r:id="rId4" action="ppaction://hlinksldjump"/>
              </a:rPr>
              <a:t>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Тольяттинское территориальное управление</a:t>
            </a:r>
          </a:p>
          <a:p>
            <a:pPr eaLnBrk="0" hangingPunct="0"/>
            <a:r>
              <a:rPr lang="ru-RU" altLang="ru-RU" dirty="0">
                <a:cs typeface="Arial" panose="020B0604020202020204" pitchFamily="34" charset="0"/>
                <a:hlinkClick r:id="rId5" action="ppaction://hlinksldjump"/>
              </a:rPr>
              <a:t>государственное автономное профессиональное образовательное учреждение Самарской области «Тольяттинский электротехнический техникум»</a:t>
            </a:r>
            <a:endParaRPr lang="ru-RU" altLang="ru-RU" dirty="0">
              <a:cs typeface="Arial" panose="020B0604020202020204" pitchFamily="34" charset="0"/>
            </a:endParaRPr>
          </a:p>
          <a:p>
            <a:pPr eaLnBrk="0" hangingPunct="0"/>
            <a:endParaRPr lang="ru-RU" altLang="ru-RU" dirty="0">
              <a:cs typeface="Arial" panose="020B0604020202020204" pitchFamily="34" charset="0"/>
            </a:endParaRPr>
          </a:p>
          <a:p>
            <a:pPr eaLnBrk="0" hangingPunct="0"/>
            <a:r>
              <a:rPr lang="ru-RU" altLang="ru-RU" dirty="0">
                <a:hlinkClick r:id="rId6" action="ppaction://hlinksldjump"/>
              </a:rPr>
              <a:t>государственное бюджетное профессиональное образовательное учреждение Самарской области «Тольяттинский социально-экономический колледж»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7" action="ppaction://hlinksldjump"/>
              </a:rPr>
              <a:t>государственное автономное профессиональное образовательное учреждение Самарской области «Тольяттинский колледж сервисных технологий и предпринимательства»</a:t>
            </a:r>
            <a:endParaRPr lang="ru-RU" altLang="ru-RU" dirty="0"/>
          </a:p>
          <a:p>
            <a:pPr eaLnBrk="0" hangingPunct="0"/>
            <a:endParaRPr lang="ru-RU" alt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0366240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«Тольяттинский социально-экономический колледж"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г.Тольятти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ул.Ленина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68.   Тел.: 8(8482) 24-59-81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75978" y="1366448"/>
            <a:ext cx="87541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09.01.04 Наладчик аппаратных и программных средств </a:t>
            </a:r>
            <a:r>
              <a:rPr lang="ru-RU" sz="1600" dirty="0" err="1">
                <a:latin typeface="Arial Black" panose="020B0A04020102020204" pitchFamily="34" charset="0"/>
              </a:rPr>
              <a:t>инфокоммуникационных</a:t>
            </a:r>
            <a:r>
              <a:rPr lang="ru-RU" sz="1600" dirty="0">
                <a:latin typeface="Arial Black" panose="020B0A04020102020204" pitchFamily="34" charset="0"/>
              </a:rPr>
              <a:t> систем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  <a:endParaRPr lang="ru-RU" sz="1600" b="1" dirty="0">
              <a:latin typeface="+mj-lt"/>
            </a:endParaRP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19.01.18 Аппаратчик-оператор производства продуктов питания из растительного сырья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288113"/>
            <a:ext cx="8856219" cy="2136199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360140" y="1599158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</p:txBody>
      </p:sp>
      <p:grpSp>
        <p:nvGrpSpPr>
          <p:cNvPr id="18" name="Группа 46"/>
          <p:cNvGrpSpPr/>
          <p:nvPr/>
        </p:nvGrpSpPr>
        <p:grpSpPr>
          <a:xfrm>
            <a:off x="360140" y="3831627"/>
            <a:ext cx="2390643" cy="1825154"/>
            <a:chOff x="8210934" y="1625686"/>
            <a:chExt cx="2390643" cy="1825154"/>
          </a:xfrm>
        </p:grpSpPr>
        <p:sp>
          <p:nvSpPr>
            <p:cNvPr id="19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0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1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2" name="Рисунок 21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2881652" y="3937875"/>
            <a:ext cx="8856219" cy="169458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061032" y="4205595"/>
            <a:ext cx="87541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09.01.04 Наладчик аппаратных и программных средств </a:t>
            </a:r>
            <a:r>
              <a:rPr lang="ru-RU" sz="1600" dirty="0" err="1">
                <a:latin typeface="Arial Black" panose="020B0A04020102020204" pitchFamily="34" charset="0"/>
              </a:rPr>
              <a:t>инфокоммуникационных</a:t>
            </a:r>
            <a:r>
              <a:rPr lang="ru-RU" sz="1600" dirty="0">
                <a:latin typeface="Arial Black" panose="020B0A04020102020204" pitchFamily="34" charset="0"/>
              </a:rPr>
              <a:t> систем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  <a:endParaRPr lang="ru-RU" sz="1600" b="1" dirty="0"/>
          </a:p>
        </p:txBody>
      </p:sp>
      <p:pic>
        <p:nvPicPr>
          <p:cNvPr id="9220" name="Picture 4" descr="http://qrcoder.ru/code/?https%3A%2F%2Ftcek63.ru%2Fobuchenie-lits-s-ovz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462" y="154792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Нижний колонтитул 29"/>
          <p:cNvSpPr>
            <a:spLocks noGrp="1"/>
          </p:cNvSpPr>
          <p:nvPr>
            <p:ph type="ftr" sz="quarter" idx="10"/>
          </p:nvPr>
        </p:nvSpPr>
        <p:spPr>
          <a:xfrm>
            <a:off x="9768408" y="6021288"/>
            <a:ext cx="2235200" cy="320675"/>
          </a:xfrm>
        </p:spPr>
        <p:txBody>
          <a:bodyPr/>
          <a:lstStyle/>
          <a:p>
            <a:r>
              <a:rPr lang="ru-RU" dirty="0">
                <a:hlinkClick r:id="rId5" action="ppaction://hlinksldjump"/>
              </a:rPr>
              <a:t>К оглавлению 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91874411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«Тольяттинский социально-экономический колледж»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г.Тольятти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ул.Ленина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68.   Тел.: 8(8482) 24-59-81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99656" y="1412776"/>
            <a:ext cx="87541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09.01.04 Наладчик аппаратных и программных средств </a:t>
            </a:r>
            <a:r>
              <a:rPr lang="ru-RU" sz="1600" dirty="0" err="1">
                <a:latin typeface="Arial Black" panose="020B0A04020102020204" pitchFamily="34" charset="0"/>
              </a:rPr>
              <a:t>инфокоммуникационных</a:t>
            </a:r>
            <a:r>
              <a:rPr lang="ru-RU" sz="1600" dirty="0">
                <a:latin typeface="Arial Black" panose="020B0A04020102020204" pitchFamily="34" charset="0"/>
              </a:rPr>
              <a:t> систем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  <a:endParaRPr lang="ru-RU" sz="1600" b="1" dirty="0"/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19.01.18 Аппаратчик-оператор производства продуктов питания из растительного сырья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288113"/>
            <a:ext cx="8856219" cy="235691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2924964" y="3828080"/>
            <a:ext cx="8856219" cy="226521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022119" y="4160342"/>
            <a:ext cx="87541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09.01.04 Наладчик аппаратных и программных средств </a:t>
            </a:r>
            <a:r>
              <a:rPr lang="ru-RU" sz="1600" dirty="0" err="1">
                <a:latin typeface="Arial Black" panose="020B0A04020102020204" pitchFamily="34" charset="0"/>
              </a:rPr>
              <a:t>инфокоммуникационных</a:t>
            </a:r>
            <a:r>
              <a:rPr lang="ru-RU" sz="1600" dirty="0">
                <a:latin typeface="Arial Black" panose="020B0A04020102020204" pitchFamily="34" charset="0"/>
              </a:rPr>
              <a:t> систем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  <a:endParaRPr lang="ru-RU" sz="1600" b="1" dirty="0"/>
          </a:p>
          <a:p>
            <a:pPr eaLnBrk="0" hangingPunct="0"/>
            <a:endParaRPr lang="ru-RU" sz="1600" dirty="0"/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</p:txBody>
      </p:sp>
      <p:pic>
        <p:nvPicPr>
          <p:cNvPr id="9220" name="Picture 4" descr="http://qrcoder.ru/code/?https%3A%2F%2Ftcek63.ru%2Fobuchenie-lits-s-ovz&amp;4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462" y="154792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Группа 29"/>
          <p:cNvGrpSpPr/>
          <p:nvPr/>
        </p:nvGrpSpPr>
        <p:grpSpPr>
          <a:xfrm>
            <a:off x="194772" y="1453709"/>
            <a:ext cx="2345741" cy="1825154"/>
            <a:chOff x="3330087" y="1478958"/>
            <a:chExt cx="2345741" cy="1825154"/>
          </a:xfrm>
        </p:grpSpPr>
        <p:sp>
          <p:nvSpPr>
            <p:cNvPr id="38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9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4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1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2" name="Рисунок 41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8" name="Группа 47"/>
          <p:cNvGrpSpPr/>
          <p:nvPr/>
        </p:nvGrpSpPr>
        <p:grpSpPr>
          <a:xfrm>
            <a:off x="261143" y="3980145"/>
            <a:ext cx="2251964" cy="1825154"/>
            <a:chOff x="4017568" y="1466297"/>
            <a:chExt cx="2251964" cy="1825154"/>
          </a:xfrm>
        </p:grpSpPr>
        <p:sp>
          <p:nvSpPr>
            <p:cNvPr id="49" name="Oval 14"/>
            <p:cNvSpPr>
              <a:spLocks noChangeArrowheads="1"/>
            </p:cNvSpPr>
            <p:nvPr/>
          </p:nvSpPr>
          <p:spPr bwMode="gray">
            <a:xfrm>
              <a:off x="4017568" y="2062629"/>
              <a:ext cx="431821" cy="7373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50" name="Group 18"/>
            <p:cNvGrpSpPr>
              <a:grpSpLocks/>
            </p:cNvGrpSpPr>
            <p:nvPr/>
          </p:nvGrpSpPr>
          <p:grpSpPr bwMode="auto">
            <a:xfrm>
              <a:off x="4243214" y="1466297"/>
              <a:ext cx="1929163" cy="1825154"/>
              <a:chOff x="4166" y="1706"/>
              <a:chExt cx="1252" cy="1252"/>
            </a:xfrm>
          </p:grpSpPr>
          <p:sp>
            <p:nvSpPr>
              <p:cNvPr id="5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1" name="Text Box 38"/>
            <p:cNvSpPr txBox="1">
              <a:spLocks noChangeArrowheads="1"/>
            </p:cNvSpPr>
            <p:nvPr/>
          </p:nvSpPr>
          <p:spPr bwMode="gray">
            <a:xfrm>
              <a:off x="4287899" y="2070731"/>
              <a:ext cx="198163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 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(кресло-коляска)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2" name="Рисунок 51" descr="https://pandia.ru/text/80/648/images/img3_126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1" r="74976"/>
            <a:stretch/>
          </p:blipFill>
          <p:spPr bwMode="auto">
            <a:xfrm>
              <a:off x="5013312" y="1566973"/>
              <a:ext cx="48069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88691177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«Самарское музыкальное училище им. Д.Г.Шаталова"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г.Самара, ул.Куйбышева, 102.   Тел.: 8(846) 332-24-95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27648" y="1268760"/>
            <a:ext cx="87541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53.02.02 Музыкальное искусство эстрады (по видам)</a:t>
            </a:r>
          </a:p>
          <a:p>
            <a:pPr eaLnBrk="0" hangingPunct="0"/>
            <a:r>
              <a:rPr lang="ru-RU" sz="1600" dirty="0"/>
              <a:t>Образование: 9 классов, 11 классов, Срок обучения: 3 года 10 месяцев</a:t>
            </a:r>
            <a:endParaRPr lang="ru-RU" sz="1600" b="1" dirty="0">
              <a:latin typeface="+mj-lt"/>
            </a:endParaRP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53.02.03 Инструментальное исполнительство (по видам инструментов)</a:t>
            </a:r>
          </a:p>
          <a:p>
            <a:pPr eaLnBrk="0" hangingPunct="0"/>
            <a:r>
              <a:rPr lang="ru-RU" sz="1600" dirty="0"/>
              <a:t>Образование: 9 классов, 11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53.02.04 Вокальное искусство</a:t>
            </a:r>
          </a:p>
          <a:p>
            <a:pPr eaLnBrk="0" hangingPunct="0"/>
            <a:r>
              <a:rPr lang="ru-RU" sz="1600" dirty="0"/>
              <a:t>Образование: 9 классов, 11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53.02.05 Сольное и хоровое народное пение</a:t>
            </a:r>
          </a:p>
          <a:p>
            <a:pPr eaLnBrk="0" hangingPunct="0"/>
            <a:r>
              <a:rPr lang="ru-RU" sz="1600" dirty="0"/>
              <a:t>Образование: 9 классов, 11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53.02.07 Теория музыки</a:t>
            </a:r>
          </a:p>
          <a:p>
            <a:pPr eaLnBrk="0" hangingPunct="0"/>
            <a:r>
              <a:rPr lang="ru-RU" sz="1600" dirty="0"/>
              <a:t>Образование: 9 классов, 11 классов, Срок обучения: 3 года 10 месяцев</a:t>
            </a: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288113"/>
            <a:ext cx="8856219" cy="250092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</p:txBody>
      </p:sp>
      <p:grpSp>
        <p:nvGrpSpPr>
          <p:cNvPr id="5" name="Группа 46"/>
          <p:cNvGrpSpPr/>
          <p:nvPr/>
        </p:nvGrpSpPr>
        <p:grpSpPr>
          <a:xfrm>
            <a:off x="263352" y="1556792"/>
            <a:ext cx="2390643" cy="1825154"/>
            <a:chOff x="8210934" y="1625686"/>
            <a:chExt cx="2390643" cy="1825154"/>
          </a:xfrm>
        </p:grpSpPr>
        <p:sp>
          <p:nvSpPr>
            <p:cNvPr id="19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1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2" name="Рисунок 21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2881652" y="3937874"/>
            <a:ext cx="8856219" cy="208341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999656" y="4005064"/>
            <a:ext cx="87541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53.02.02 Музыкальное искусство эстрады (по видам)</a:t>
            </a:r>
          </a:p>
          <a:p>
            <a:pPr eaLnBrk="0" hangingPunct="0"/>
            <a:r>
              <a:rPr lang="ru-RU" sz="1600" dirty="0"/>
              <a:t>Образование: 9 классов, 11 классов, Срок обучения: 3 года 10 месяцев</a:t>
            </a:r>
            <a:endParaRPr lang="ru-RU" sz="1600" b="1" dirty="0"/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53.02.04 Вокальное искусство</a:t>
            </a:r>
          </a:p>
          <a:p>
            <a:pPr eaLnBrk="0" hangingPunct="0"/>
            <a:r>
              <a:rPr lang="ru-RU" sz="1600" dirty="0"/>
              <a:t>Образование: 9 классов, 11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53.02.07 Теория музыки</a:t>
            </a:r>
          </a:p>
          <a:p>
            <a:pPr eaLnBrk="0" hangingPunct="0"/>
            <a:r>
              <a:rPr lang="ru-RU" sz="1600" dirty="0"/>
              <a:t>Образование: 9 классов, 11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53.02.08 Звукооператорское мастерство</a:t>
            </a:r>
          </a:p>
          <a:p>
            <a:pPr eaLnBrk="0" hangingPunct="0"/>
            <a:r>
              <a:rPr lang="ru-RU" sz="1600" dirty="0"/>
              <a:t>Образование: 9 классов, 11 классов, Срок обучения: 3 года 10 месяцев</a:t>
            </a:r>
          </a:p>
          <a:p>
            <a:pPr eaLnBrk="0" hangingPunct="0"/>
            <a:endParaRPr lang="ru-RU" sz="1600" b="1" dirty="0"/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10"/>
          </p:nvPr>
        </p:nvSpPr>
        <p:spPr>
          <a:xfrm>
            <a:off x="9768408" y="6021288"/>
            <a:ext cx="2235200" cy="320675"/>
          </a:xfrm>
        </p:spPr>
        <p:txBody>
          <a:bodyPr/>
          <a:lstStyle/>
          <a:p>
            <a:r>
              <a:rPr lang="ru-RU" dirty="0">
                <a:hlinkClick r:id="rId3" action="ppaction://hlinksldjump"/>
              </a:rPr>
              <a:t>К оглавлению </a:t>
            </a:r>
            <a:endParaRPr lang="en-US" altLang="ru-RU" dirty="0"/>
          </a:p>
        </p:txBody>
      </p:sp>
      <p:grpSp>
        <p:nvGrpSpPr>
          <p:cNvPr id="38" name="Группа 29"/>
          <p:cNvGrpSpPr/>
          <p:nvPr/>
        </p:nvGrpSpPr>
        <p:grpSpPr>
          <a:xfrm>
            <a:off x="263352" y="3789040"/>
            <a:ext cx="2345741" cy="1825154"/>
            <a:chOff x="3330087" y="1478958"/>
            <a:chExt cx="2345741" cy="1825154"/>
          </a:xfrm>
        </p:grpSpPr>
        <p:sp>
          <p:nvSpPr>
            <p:cNvPr id="39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1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45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6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7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8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2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3" name="Рисунок 42" descr="https://pandia.ru/text/80/648/images/img3_126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074" name="Picture 2" descr="http://qrcoder.ru/code/?http%3A%2F%2Fshatalov63.ru%2F%25d0%25b0%25d0%25b1%25d0%25b8%25d1%2582%25d1%2583%25d1%2580%25d0%25b8%25d0%25b5%25d0%25bd%25d1%2582%25d1%2583%2F&amp;4&amp;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04512" y="116632"/>
            <a:ext cx="986036" cy="986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874411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«</a:t>
            </a:r>
            <a:r>
              <a:rPr lang="ru-RU" altLang="ru-RU" sz="2000" dirty="0" err="1"/>
              <a:t>Пестравский</a:t>
            </a:r>
            <a:r>
              <a:rPr lang="ru-RU" altLang="ru-RU" sz="2000" dirty="0"/>
              <a:t> государственный техникум имени Героя Социалистического Труда Анатолия Устиновича Сычёва»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Пестравский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район, с.Пестравка, ул.Коммунистическая, 62А. Тел.: 8(8467) 42-12-59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2708920"/>
            <a:ext cx="8856219" cy="144016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99656" y="4509120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999656" y="2996952"/>
            <a:ext cx="87541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39.02.01 Социальная работа</a:t>
            </a:r>
          </a:p>
          <a:p>
            <a:pPr eaLnBrk="0" hangingPunct="0"/>
            <a:r>
              <a:rPr lang="ru-RU" sz="1600" dirty="0"/>
              <a:t>Образование: 11 классов, Срок обучения: 2 года 10 месяцев (заочно)</a:t>
            </a:r>
            <a:endParaRPr lang="ru-RU" sz="1600" b="1" dirty="0"/>
          </a:p>
          <a:p>
            <a:pPr eaLnBrk="0" hangingPunct="0"/>
            <a:endParaRPr lang="ru-RU" sz="1600" dirty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57" name="Группа 26"/>
          <p:cNvGrpSpPr/>
          <p:nvPr/>
        </p:nvGrpSpPr>
        <p:grpSpPr>
          <a:xfrm>
            <a:off x="191344" y="1268760"/>
            <a:ext cx="2254696" cy="1825154"/>
            <a:chOff x="2838100" y="1507418"/>
            <a:chExt cx="2254696" cy="1825154"/>
          </a:xfrm>
        </p:grpSpPr>
        <p:sp>
          <p:nvSpPr>
            <p:cNvPr id="5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59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0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1" name="Рисунок 60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7" name="Группа 46"/>
          <p:cNvGrpSpPr/>
          <p:nvPr/>
        </p:nvGrpSpPr>
        <p:grpSpPr>
          <a:xfrm>
            <a:off x="191344" y="2924944"/>
            <a:ext cx="2390643" cy="1825154"/>
            <a:chOff x="8210934" y="1625686"/>
            <a:chExt cx="2390643" cy="1825154"/>
          </a:xfrm>
        </p:grpSpPr>
        <p:sp>
          <p:nvSpPr>
            <p:cNvPr id="68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9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7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4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70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71" name="Рисунок 70" descr="https://mo-strelna.ru/upload_files/pomosh/2.png"/>
            <p:cNvPicPr/>
            <p:nvPr/>
          </p:nvPicPr>
          <p:blipFill rotWithShape="1"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0" name="Группа 29"/>
          <p:cNvGrpSpPr/>
          <p:nvPr/>
        </p:nvGrpSpPr>
        <p:grpSpPr>
          <a:xfrm>
            <a:off x="191344" y="4581128"/>
            <a:ext cx="2345741" cy="1825154"/>
            <a:chOff x="3330087" y="1478958"/>
            <a:chExt cx="2345741" cy="1825154"/>
          </a:xfrm>
        </p:grpSpPr>
        <p:sp>
          <p:nvSpPr>
            <p:cNvPr id="32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3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36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8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4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5" name="Рисунок 34" descr="https://pandia.ru/text/80/648/images/img3_126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050" name="Picture 2" descr="http://qrcoder.ru/code/?https%3A%2F%2Fclck.ru%2FTMZwB&amp;4&amp;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920536" y="188640"/>
            <a:ext cx="969268" cy="9692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691177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автономное профессиональное образовательное учреждение Самарской области «Колледж технического и художественного образования г.Тольятти»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г.Тольятти, ул.Воскресенская, 18.   Тел.: 8(8482) 33-39-50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27648" y="1124744"/>
            <a:ext cx="926435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08.01.24 Мастер отделочных строительных и декоративных работ</a:t>
            </a:r>
          </a:p>
          <a:p>
            <a:pPr eaLnBrk="0" hangingPunct="0"/>
            <a:r>
              <a:rPr lang="ru-RU" sz="1600" dirty="0"/>
              <a:t>Образование: 9 классов, Срок обучения: 1 год 10 месяцев</a:t>
            </a:r>
            <a:endParaRPr lang="ru-RU" sz="1600" b="1" dirty="0"/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23.02.07 Техническое обслуживание и ремонт двигателей, систем и агрегатов автомобилей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35.01.27 Мастер сельскохозяйственного производства</a:t>
            </a:r>
          </a:p>
          <a:p>
            <a:pPr eaLnBrk="0" hangingPunct="0"/>
            <a:r>
              <a:rPr lang="ru-RU" sz="1600" dirty="0"/>
              <a:t>Образование: 9 классов, Срок обучения: 1 год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54.01.20 Графический дизайнер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54.02.01 Дизайн (по отраслям)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54.02.02 Декоративно-прикладное искусство и народные промыслы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19727 Штукатур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18880 Столяр строительный</a:t>
            </a:r>
          </a:p>
          <a:p>
            <a:pPr eaLnBrk="0" hangingPunct="0"/>
            <a:r>
              <a:rPr lang="ru-RU" sz="1600" dirty="0"/>
              <a:t>Срок обучения: требований к образованию нет, 1 год10 месяцев</a:t>
            </a:r>
          </a:p>
          <a:p>
            <a:pPr eaLnBrk="0" hangingPunct="0"/>
            <a:endParaRPr lang="ru-RU" sz="1600" dirty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711624" y="1196752"/>
            <a:ext cx="8856219" cy="396044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2711624" y="5301208"/>
            <a:ext cx="9001000" cy="115212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32" name="Группа 26"/>
          <p:cNvGrpSpPr/>
          <p:nvPr/>
        </p:nvGrpSpPr>
        <p:grpSpPr>
          <a:xfrm>
            <a:off x="335360" y="1268760"/>
            <a:ext cx="2254696" cy="1825154"/>
            <a:chOff x="2838100" y="1507418"/>
            <a:chExt cx="2254696" cy="1825154"/>
          </a:xfrm>
        </p:grpSpPr>
        <p:sp>
          <p:nvSpPr>
            <p:cNvPr id="33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4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8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5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6" name="Рисунок 35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43362" name="Picture 2" descr="http://qrcoder.ru/code/?http%3A%2F%2Fwww.ktiho.ru&amp;4&amp;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76520" y="116632"/>
            <a:ext cx="1041276" cy="1041277"/>
          </a:xfrm>
          <a:prstGeom prst="rect">
            <a:avLst/>
          </a:prstGeom>
          <a:noFill/>
        </p:spPr>
      </p:pic>
      <p:grpSp>
        <p:nvGrpSpPr>
          <p:cNvPr id="62" name="Группа 61"/>
          <p:cNvGrpSpPr/>
          <p:nvPr/>
        </p:nvGrpSpPr>
        <p:grpSpPr>
          <a:xfrm>
            <a:off x="335360" y="4437112"/>
            <a:ext cx="2129642" cy="1825200"/>
            <a:chOff x="3390776" y="1592499"/>
            <a:chExt cx="2129642" cy="1825200"/>
          </a:xfrm>
        </p:grpSpPr>
        <p:sp>
          <p:nvSpPr>
            <p:cNvPr id="63" name="Oval 14"/>
            <p:cNvSpPr>
              <a:spLocks noChangeArrowheads="1"/>
            </p:cNvSpPr>
            <p:nvPr/>
          </p:nvSpPr>
          <p:spPr bwMode="gray">
            <a:xfrm>
              <a:off x="3390776" y="2190706"/>
              <a:ext cx="431821" cy="73739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5" name="Group 28"/>
            <p:cNvGrpSpPr>
              <a:grpSpLocks/>
            </p:cNvGrpSpPr>
            <p:nvPr/>
          </p:nvGrpSpPr>
          <p:grpSpPr bwMode="auto">
            <a:xfrm>
              <a:off x="3590818" y="1592499"/>
              <a:ext cx="1929600" cy="1825200"/>
              <a:chOff x="4166" y="1706"/>
              <a:chExt cx="1252" cy="1252"/>
            </a:xfrm>
          </p:grpSpPr>
          <p:sp>
            <p:nvSpPr>
              <p:cNvPr id="68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9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32"/>
              <p:cNvSpPr>
                <a:spLocks noChangeArrowheads="1"/>
              </p:cNvSpPr>
              <p:nvPr/>
            </p:nvSpPr>
            <p:spPr bwMode="gray">
              <a:xfrm>
                <a:off x="4262" y="1706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pic>
          <p:nvPicPr>
            <p:cNvPr id="66" name="Рисунок 65" descr="https://pandia.ru/text/80/648/images/img3_126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11"/>
            <a:stretch/>
          </p:blipFill>
          <p:spPr bwMode="auto">
            <a:xfrm>
              <a:off x="4382259" y="1718346"/>
              <a:ext cx="47307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894343" y="2180917"/>
              <a:ext cx="1476686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интеллекта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73" name="Прямоугольник 72"/>
          <p:cNvSpPr/>
          <p:nvPr/>
        </p:nvSpPr>
        <p:spPr>
          <a:xfrm>
            <a:off x="2927648" y="5373216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19727 Штукатур</a:t>
            </a:r>
          </a:p>
          <a:p>
            <a:pPr eaLnBrk="0" hangingPunct="0"/>
            <a:r>
              <a:rPr lang="ru-RU" sz="1600" dirty="0"/>
              <a:t>Срок обучения: требований к образованию нет, 1 год10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18880 Столяр строительный</a:t>
            </a:r>
          </a:p>
          <a:p>
            <a:pPr eaLnBrk="0" hangingPunct="0"/>
            <a:r>
              <a:rPr lang="ru-RU" sz="1600" dirty="0"/>
              <a:t>Срок обучения: требований к образованию нет, 1 год10 месяцев</a:t>
            </a:r>
          </a:p>
        </p:txBody>
      </p:sp>
    </p:spTree>
    <p:extLst>
      <p:ext uri="{BB962C8B-B14F-4D97-AF65-F5344CB8AC3E}">
        <p14:creationId xmlns:p14="http://schemas.microsoft.com/office/powerpoint/2010/main" val="88691177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автономное профессиональное образовательное учреждение Самарской области «Колледж технического и художественного образования г.Тольятти»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г.Тольятти, ул.Воскресенская, 18.   Тел.: 8(8482) 33-39-50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2855640" y="2348880"/>
            <a:ext cx="8856219" cy="226521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071664" y="2492896"/>
            <a:ext cx="87541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54.01.20 Графический дизайнер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  <a:endParaRPr lang="ru-RU" sz="1600" b="1" dirty="0"/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54.02.01 Дизайн (по отраслям)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54.02.02 Декоративно-прикладное искусство и народные промыслы (по видам)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endParaRPr lang="ru-RU" sz="1600" dirty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5" name="Группа 47"/>
          <p:cNvGrpSpPr/>
          <p:nvPr/>
        </p:nvGrpSpPr>
        <p:grpSpPr>
          <a:xfrm>
            <a:off x="263352" y="4005064"/>
            <a:ext cx="2251964" cy="1825154"/>
            <a:chOff x="4017568" y="1466297"/>
            <a:chExt cx="2251964" cy="1825154"/>
          </a:xfrm>
        </p:grpSpPr>
        <p:sp>
          <p:nvSpPr>
            <p:cNvPr id="45" name="Oval 14"/>
            <p:cNvSpPr>
              <a:spLocks noChangeArrowheads="1"/>
            </p:cNvSpPr>
            <p:nvPr/>
          </p:nvSpPr>
          <p:spPr bwMode="gray">
            <a:xfrm>
              <a:off x="4017568" y="2062629"/>
              <a:ext cx="431821" cy="7373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4243214" y="1466297"/>
              <a:ext cx="1929163" cy="1825154"/>
              <a:chOff x="4166" y="1706"/>
              <a:chExt cx="1252" cy="1252"/>
            </a:xfrm>
          </p:grpSpPr>
          <p:sp>
            <p:nvSpPr>
              <p:cNvPr id="4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7" name="Text Box 38"/>
            <p:cNvSpPr txBox="1">
              <a:spLocks noChangeArrowheads="1"/>
            </p:cNvSpPr>
            <p:nvPr/>
          </p:nvSpPr>
          <p:spPr bwMode="gray">
            <a:xfrm>
              <a:off x="4287899" y="2070731"/>
              <a:ext cx="198163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 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(кресло-коляска)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8" name="Рисунок 47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1" r="74976"/>
            <a:stretch/>
          </p:blipFill>
          <p:spPr bwMode="auto">
            <a:xfrm>
              <a:off x="5013312" y="1566973"/>
              <a:ext cx="48069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" name="Группа 29"/>
          <p:cNvGrpSpPr/>
          <p:nvPr/>
        </p:nvGrpSpPr>
        <p:grpSpPr>
          <a:xfrm>
            <a:off x="191344" y="1772816"/>
            <a:ext cx="2345741" cy="1825154"/>
            <a:chOff x="3330087" y="1478958"/>
            <a:chExt cx="2345741" cy="1825154"/>
          </a:xfrm>
        </p:grpSpPr>
        <p:sp>
          <p:nvSpPr>
            <p:cNvPr id="54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58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9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0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6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7" name="Рисунок 56" descr="https://pandia.ru/text/80/648/images/img3_126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43362" name="Picture 2" descr="http://qrcoder.ru/code/?http%3A%2F%2Fwww.ktiho.ru&amp;4&amp;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76520" y="116632"/>
            <a:ext cx="1041276" cy="1041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691177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автономное профессиональное образовательное учреждение Самарской области «Самарский государственный колледж»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г.Самара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ул.Молодогвардейская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59.   Тел.: 8(846) 332-59-49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99656" y="1227501"/>
            <a:ext cx="875419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08.02.01 Строительство и эксплуатация зданий и сооружений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  <a:endParaRPr lang="ru-RU" sz="1600" b="1" dirty="0"/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08.02.14 Эксплуатация и обслуживание многоквартирного дома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 (заочно)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09.02.01 Компьютерные системы и комплексы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09.02.06 Сетевое и системное администрирование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4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10.02.05 Обеспечение информационной безопасности автоматизированных систем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13.02.02 Теплоснабжение и теплотехническое оборудование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23.02.06 Техническая эксплуатация подвижного состава железных дорог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23.02.07 Техническое обслуживание и ремонт двигателей, систем и агрегатов автомобилей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63719" y="1207993"/>
            <a:ext cx="8856219" cy="523791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32" name="Группа 26"/>
          <p:cNvGrpSpPr/>
          <p:nvPr/>
        </p:nvGrpSpPr>
        <p:grpSpPr>
          <a:xfrm>
            <a:off x="335360" y="1268760"/>
            <a:ext cx="2254696" cy="1825154"/>
            <a:chOff x="2838100" y="1507418"/>
            <a:chExt cx="2254696" cy="1825154"/>
          </a:xfrm>
        </p:grpSpPr>
        <p:sp>
          <p:nvSpPr>
            <p:cNvPr id="33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4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8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5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6" name="Рисунок 35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3" name="Группа 46"/>
          <p:cNvGrpSpPr/>
          <p:nvPr/>
        </p:nvGrpSpPr>
        <p:grpSpPr>
          <a:xfrm>
            <a:off x="285822" y="3709186"/>
            <a:ext cx="2390643" cy="1825154"/>
            <a:chOff x="8210934" y="1625686"/>
            <a:chExt cx="2390643" cy="1825154"/>
          </a:xfrm>
        </p:grpSpPr>
        <p:sp>
          <p:nvSpPr>
            <p:cNvPr id="45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6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4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7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8" name="Рисунок 47" descr="https://mo-strelna.ru/upload_files/pomosh/2.png"/>
            <p:cNvPicPr/>
            <p:nvPr/>
          </p:nvPicPr>
          <p:blipFill rotWithShape="1"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3" name="Picture 2" descr="http://qrcoder.ru/code/?https%3A%2F%2Fsamgk.ru%2Fabit%2F%23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436" y="228494"/>
            <a:ext cx="864327" cy="86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91177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автономное профессиональное образовательное учреждение Самарской области «Самарский государственный колледж»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г.Самара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ул.Молодогвардейская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59.   Тел.: 8(846) 332-59-49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42778" y="1160483"/>
            <a:ext cx="875419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27.02.07 Управление качеством продукции, процессов и услуг (по отраслям)</a:t>
            </a:r>
          </a:p>
          <a:p>
            <a:pPr eaLnBrk="0" hangingPunct="0"/>
            <a:r>
              <a:rPr lang="ru-RU" sz="1600" dirty="0"/>
              <a:t>Образование: 11 классов, Срок обучения: 1 год 10 месяцев</a:t>
            </a:r>
            <a:endParaRPr lang="ru-RU" sz="1600" b="1" dirty="0"/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29.02.09 Печатное дело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38.02.03 Операционная деятельность в логистике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38.02.04 Коммерция (по отраслям)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42.02.02 Издательское дело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44.02.01 Дошкольное воспитание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44.02.02 Преподавание в начальных классах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46.02.01 Документационное обеспечения управления и архивоведение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54.01.20 Графический дизайнер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54.02.01 Дизайн (по отраслям)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endParaRPr lang="ru-RU" sz="1600" dirty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660200" y="1171529"/>
            <a:ext cx="8856219" cy="521499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11" name="Группа 26"/>
          <p:cNvGrpSpPr/>
          <p:nvPr/>
        </p:nvGrpSpPr>
        <p:grpSpPr>
          <a:xfrm>
            <a:off x="335360" y="1268760"/>
            <a:ext cx="2254696" cy="1825154"/>
            <a:chOff x="2838100" y="1507418"/>
            <a:chExt cx="2254696" cy="1825154"/>
          </a:xfrm>
        </p:grpSpPr>
        <p:sp>
          <p:nvSpPr>
            <p:cNvPr id="12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16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8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9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4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5" name="Рисунок 14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0" name="Группа 46"/>
          <p:cNvGrpSpPr/>
          <p:nvPr/>
        </p:nvGrpSpPr>
        <p:grpSpPr>
          <a:xfrm>
            <a:off x="245495" y="3915083"/>
            <a:ext cx="2390643" cy="1825154"/>
            <a:chOff x="8210934" y="1625686"/>
            <a:chExt cx="2390643" cy="1825154"/>
          </a:xfrm>
        </p:grpSpPr>
        <p:sp>
          <p:nvSpPr>
            <p:cNvPr id="21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2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5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8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3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4" name="Рисунок 23" descr="https://mo-strelna.ru/upload_files/pomosh/2.png"/>
            <p:cNvPicPr/>
            <p:nvPr/>
          </p:nvPicPr>
          <p:blipFill rotWithShape="1"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2" name="Picture 2" descr="http://qrcoder.ru/code/?https%3A%2F%2Fsamgk.ru%2Fabit%2F%23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436" y="228494"/>
            <a:ext cx="864327" cy="86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91177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автономное профессиональное образовательное учреждение Самарской области «Самарский государственный колледж»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г.Самара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ул.Молодогвардейская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59.   Тел.: 8(846) 332-59-49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99656" y="1227501"/>
            <a:ext cx="875419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08.02.01 Строительство и эксплуатация зданий и сооружений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  <a:endParaRPr lang="ru-RU" sz="1600" b="1" dirty="0"/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08.02.14 Эксплуатация и обслуживание многоквартирного дома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 (заочно)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09.02.01 Компьютерные системы и комплексы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09.02.06 Сетевое и системное администрирование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4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10.02.05 Обеспечение информационной безопасности автоматизированных систем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13.02.02 Теплоснабжение и теплотехническое оборудование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23.02.06 Техническая эксплуатация подвижного состава железных дорог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23.02.07 Техническое обслуживание и ремонт двигателей, систем и агрегатов автомобилей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63719" y="1207993"/>
            <a:ext cx="8856219" cy="523791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448442" y="1283371"/>
            <a:ext cx="2327552" cy="1825154"/>
            <a:chOff x="2838100" y="1532087"/>
            <a:chExt cx="2327552" cy="1825154"/>
          </a:xfrm>
        </p:grpSpPr>
        <p:sp>
          <p:nvSpPr>
            <p:cNvPr id="19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0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2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1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2" name="Рисунок 21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420823" y="2942147"/>
            <a:ext cx="2345741" cy="1825154"/>
            <a:chOff x="3330087" y="1478958"/>
            <a:chExt cx="2345741" cy="1825154"/>
          </a:xfrm>
        </p:grpSpPr>
        <p:sp>
          <p:nvSpPr>
            <p:cNvPr id="10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14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2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3" name="Рисунок 12" descr="https://pandia.ru/text/80/648/images/img3_126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8" name="Группа 47"/>
          <p:cNvGrpSpPr/>
          <p:nvPr/>
        </p:nvGrpSpPr>
        <p:grpSpPr>
          <a:xfrm>
            <a:off x="455361" y="4554208"/>
            <a:ext cx="2251964" cy="1825154"/>
            <a:chOff x="4017568" y="1466297"/>
            <a:chExt cx="2251964" cy="1825154"/>
          </a:xfrm>
        </p:grpSpPr>
        <p:sp>
          <p:nvSpPr>
            <p:cNvPr id="29" name="Oval 14"/>
            <p:cNvSpPr>
              <a:spLocks noChangeArrowheads="1"/>
            </p:cNvSpPr>
            <p:nvPr/>
          </p:nvSpPr>
          <p:spPr bwMode="gray">
            <a:xfrm>
              <a:off x="4017568" y="2062629"/>
              <a:ext cx="431821" cy="7373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0" name="Group 18"/>
            <p:cNvGrpSpPr>
              <a:grpSpLocks/>
            </p:cNvGrpSpPr>
            <p:nvPr/>
          </p:nvGrpSpPr>
          <p:grpSpPr bwMode="auto">
            <a:xfrm>
              <a:off x="4243214" y="1466297"/>
              <a:ext cx="1929163" cy="1825154"/>
              <a:chOff x="4166" y="1706"/>
              <a:chExt cx="1252" cy="1252"/>
            </a:xfrm>
          </p:grpSpPr>
          <p:sp>
            <p:nvSpPr>
              <p:cNvPr id="34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2" name="Text Box 38"/>
            <p:cNvSpPr txBox="1">
              <a:spLocks noChangeArrowheads="1"/>
            </p:cNvSpPr>
            <p:nvPr/>
          </p:nvSpPr>
          <p:spPr bwMode="gray">
            <a:xfrm>
              <a:off x="4287899" y="2070731"/>
              <a:ext cx="198163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 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(кресло-коляска)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3" name="Рисунок 32" descr="https://pandia.ru/text/80/648/images/img3_126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1" r="74976"/>
            <a:stretch/>
          </p:blipFill>
          <p:spPr bwMode="auto">
            <a:xfrm>
              <a:off x="5013312" y="1566973"/>
              <a:ext cx="48069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8" name="Picture 2" descr="http://qrcoder.ru/code/?https%3A%2F%2Fsamgk.ru%2Fabit%2F%23%2F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436" y="228494"/>
            <a:ext cx="864327" cy="86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16192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автономное профессиональное образовательное учреждение Самарской области «Самарский государственный колледж»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г.Самара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ул.Молодогвардейская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59.   Тел.: 8(846) 332-59-49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99656" y="1262800"/>
            <a:ext cx="875419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27.02.07 Управление качеством продукции, процессов и услуг (по отраслям)</a:t>
            </a:r>
          </a:p>
          <a:p>
            <a:pPr eaLnBrk="0" hangingPunct="0"/>
            <a:r>
              <a:rPr lang="ru-RU" sz="1600" dirty="0"/>
              <a:t>Образование: 11 классов, Срок обучения: 1 год 10 месяцев</a:t>
            </a:r>
            <a:endParaRPr lang="ru-RU" sz="1600" b="1" dirty="0"/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29.02.09 Печатное дело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38.02.03 Операционная деятельность в логистике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38.02.04 Коммерция (по отраслям)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42.02.02 Издательское дело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44.02.01 Дошкольное воспитание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44.02.02 Преподавание в начальных классах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46.02.01 Документационное обеспечения управления и архивоведение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54.01.20 Графический дизайнер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54.02.01 Дизайн (по отраслям)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endParaRPr lang="ru-RU" sz="1600" dirty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644771" y="1331355"/>
            <a:ext cx="8856219" cy="511455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359721" y="1227776"/>
            <a:ext cx="2327552" cy="1825154"/>
            <a:chOff x="2838100" y="1532087"/>
            <a:chExt cx="2327552" cy="1825154"/>
          </a:xfrm>
        </p:grpSpPr>
        <p:sp>
          <p:nvSpPr>
            <p:cNvPr id="10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14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2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3" name="Рисунок 12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396479" y="2837685"/>
            <a:ext cx="2345741" cy="1825154"/>
            <a:chOff x="3330087" y="1478958"/>
            <a:chExt cx="2345741" cy="1825154"/>
          </a:xfrm>
        </p:grpSpPr>
        <p:sp>
          <p:nvSpPr>
            <p:cNvPr id="19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0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2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1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2" name="Рисунок 21" descr="https://pandia.ru/text/80/648/images/img3_126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8" name="Группа 47"/>
          <p:cNvGrpSpPr/>
          <p:nvPr/>
        </p:nvGrpSpPr>
        <p:grpSpPr>
          <a:xfrm>
            <a:off x="353731" y="4533495"/>
            <a:ext cx="2251964" cy="1825154"/>
            <a:chOff x="4017568" y="1466297"/>
            <a:chExt cx="2251964" cy="1825154"/>
          </a:xfrm>
        </p:grpSpPr>
        <p:sp>
          <p:nvSpPr>
            <p:cNvPr id="29" name="Oval 14"/>
            <p:cNvSpPr>
              <a:spLocks noChangeArrowheads="1"/>
            </p:cNvSpPr>
            <p:nvPr/>
          </p:nvSpPr>
          <p:spPr bwMode="gray">
            <a:xfrm>
              <a:off x="4017568" y="2062629"/>
              <a:ext cx="431821" cy="7373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0" name="Group 18"/>
            <p:cNvGrpSpPr>
              <a:grpSpLocks/>
            </p:cNvGrpSpPr>
            <p:nvPr/>
          </p:nvGrpSpPr>
          <p:grpSpPr bwMode="auto">
            <a:xfrm>
              <a:off x="4243214" y="1466297"/>
              <a:ext cx="1929163" cy="1825154"/>
              <a:chOff x="4166" y="1706"/>
              <a:chExt cx="1252" cy="1252"/>
            </a:xfrm>
          </p:grpSpPr>
          <p:sp>
            <p:nvSpPr>
              <p:cNvPr id="34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2" name="Text Box 38"/>
            <p:cNvSpPr txBox="1">
              <a:spLocks noChangeArrowheads="1"/>
            </p:cNvSpPr>
            <p:nvPr/>
          </p:nvSpPr>
          <p:spPr bwMode="gray">
            <a:xfrm>
              <a:off x="4287899" y="2070731"/>
              <a:ext cx="198163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 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(кресло-коляска)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3" name="Рисунок 32" descr="https://pandia.ru/text/80/648/images/img3_126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1" r="74976"/>
            <a:stretch/>
          </p:blipFill>
          <p:spPr bwMode="auto">
            <a:xfrm>
              <a:off x="5013312" y="1566973"/>
              <a:ext cx="48069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266" name="Picture 2" descr="http://qrcoder.ru/code/?https%3A%2F%2Fsamgk.ru%2Fabit%2F%23%2F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436" y="228494"/>
            <a:ext cx="864327" cy="86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398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191344" y="1163397"/>
            <a:ext cx="7685310" cy="880502"/>
            <a:chOff x="3647728" y="2378006"/>
            <a:chExt cx="7685310" cy="880502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3647728" y="2378006"/>
              <a:ext cx="7685310" cy="880502"/>
              <a:chOff x="1296" y="1824"/>
              <a:chExt cx="3001" cy="432"/>
            </a:xfrm>
            <a:solidFill>
              <a:srgbClr val="FF0000"/>
            </a:solidFill>
          </p:grpSpPr>
          <p:sp>
            <p:nvSpPr>
              <p:cNvPr id="88112" name="AutoShape 48"/>
              <p:cNvSpPr>
                <a:spLocks noChangeArrowheads="1"/>
              </p:cNvSpPr>
              <p:nvPr/>
            </p:nvSpPr>
            <p:spPr bwMode="gray">
              <a:xfrm>
                <a:off x="1561" y="1917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3" name="AutoShape 4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4" name="Text Box 50"/>
              <p:cNvSpPr txBox="1">
                <a:spLocks noChangeArrowheads="1"/>
              </p:cNvSpPr>
              <p:nvPr/>
            </p:nvSpPr>
            <p:spPr bwMode="gray">
              <a:xfrm>
                <a:off x="1714" y="1942"/>
                <a:ext cx="2160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>
                    <a:solidFill>
                      <a:schemeClr val="bg1"/>
                    </a:solidFill>
                  </a:rPr>
                  <a:t>Для лиц с нарушением слуха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115" name="Text Box 5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pic>
          <p:nvPicPr>
            <p:cNvPr id="36" name="Рисунок 3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10377814" y="2545282"/>
              <a:ext cx="668157" cy="6318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407573" y="2066176"/>
            <a:ext cx="11377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Тольяттинское территориальное управление</a:t>
            </a:r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автономное профессиональное образовательное учреждение среднего профессионального образования «Тольяттинский социально-педагогический колледж»</a:t>
            </a:r>
            <a:endParaRPr lang="ru-RU" altLang="ru-RU" dirty="0"/>
          </a:p>
          <a:p>
            <a:pPr eaLnBrk="0" hangingPunct="0"/>
            <a:endParaRPr lang="ru-RU" altLang="ru-RU" dirty="0">
              <a:hlinkClick r:id="rId4" action="ppaction://hlinksldjump"/>
            </a:endParaRPr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бюджетное профессиональное образовательное учреждение Самарской области «Тольяттинский медицинский колледж» (</a:t>
            </a:r>
            <a:r>
              <a:rPr lang="ru-RU" altLang="ru-RU" dirty="0" err="1">
                <a:hlinkClick r:id="rId4" action="ppaction://hlinksldjump"/>
              </a:rPr>
              <a:t>Кинель</a:t>
            </a:r>
            <a:r>
              <a:rPr lang="ru-RU" altLang="ru-RU" dirty="0">
                <a:hlinkClick r:id="rId4" action="ppaction://hlinksldjump"/>
              </a:rPr>
              <a:t>-Черкасский филиал)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автономное профессиональное образовательное учреждение Самарской области «Колледж технического и художественного образования </a:t>
            </a:r>
            <a:r>
              <a:rPr lang="ru-RU" altLang="ru-RU" dirty="0" err="1">
                <a:hlinkClick r:id="rId5" action="ppaction://hlinksldjump"/>
              </a:rPr>
              <a:t>г.Тольятти</a:t>
            </a:r>
            <a:r>
              <a:rPr lang="ru-RU" altLang="ru-RU" dirty="0">
                <a:hlinkClick r:id="rId5" action="ppaction://hlinksldjump"/>
              </a:rPr>
              <a:t>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6" action="ppaction://hlinksldjump"/>
              </a:rPr>
              <a:t>государственное бюджетное профессиональное учреждение Самарской области «Колледж гуманитарных и социально-педагогических дисциплин имени Святителя Алексия, Митрополита Московского»</a:t>
            </a:r>
            <a:endParaRPr lang="ru-RU" alt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2530158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«Алексеевский государственный техникум»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Алексеевский р-н,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п.Авангард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ул.Рабочая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1.   Тел.: 8(846) 714-81-44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63832" y="2224494"/>
            <a:ext cx="11408332" cy="1825200"/>
            <a:chOff x="335360" y="4653136"/>
            <a:chExt cx="11408332" cy="1825200"/>
          </a:xfrm>
        </p:grpSpPr>
        <p:sp>
          <p:nvSpPr>
            <p:cNvPr id="10" name="AutoShape 3"/>
            <p:cNvSpPr>
              <a:spLocks noChangeArrowheads="1"/>
            </p:cNvSpPr>
            <p:nvPr/>
          </p:nvSpPr>
          <p:spPr bwMode="auto">
            <a:xfrm>
              <a:off x="2927649" y="5070651"/>
              <a:ext cx="8816043" cy="1278755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>
                      <a:alpha val="31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/>
              <a:endParaRPr lang="en-US" alt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170309" y="5363974"/>
              <a:ext cx="77048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1600" dirty="0">
                  <a:latin typeface="Arial Black" panose="020B0A04020102020204" pitchFamily="34" charset="0"/>
                </a:rPr>
                <a:t>16675 Повар</a:t>
              </a:r>
            </a:p>
            <a:p>
              <a:pPr eaLnBrk="0" hangingPunct="0"/>
              <a:r>
                <a:rPr lang="ru-RU" sz="1600" dirty="0"/>
                <a:t>Образование: требований к образованию нет, Срок обучения: 10 месяцев</a:t>
              </a:r>
            </a:p>
          </p:txBody>
        </p:sp>
        <p:grpSp>
          <p:nvGrpSpPr>
            <p:cNvPr id="12" name="Группа 30"/>
            <p:cNvGrpSpPr/>
            <p:nvPr/>
          </p:nvGrpSpPr>
          <p:grpSpPr>
            <a:xfrm>
              <a:off x="335360" y="4653136"/>
              <a:ext cx="2129642" cy="1825200"/>
              <a:chOff x="3390776" y="1592499"/>
              <a:chExt cx="2129642" cy="1825200"/>
            </a:xfrm>
          </p:grpSpPr>
          <p:sp>
            <p:nvSpPr>
              <p:cNvPr id="13" name="Oval 14"/>
              <p:cNvSpPr>
                <a:spLocks noChangeArrowheads="1"/>
              </p:cNvSpPr>
              <p:nvPr/>
            </p:nvSpPr>
            <p:spPr bwMode="gray">
              <a:xfrm>
                <a:off x="3390776" y="2190706"/>
                <a:ext cx="431821" cy="73739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ru-RU"/>
              </a:p>
            </p:txBody>
          </p:sp>
          <p:grpSp>
            <p:nvGrpSpPr>
              <p:cNvPr id="14" name="Group 28"/>
              <p:cNvGrpSpPr>
                <a:grpSpLocks/>
              </p:cNvGrpSpPr>
              <p:nvPr/>
            </p:nvGrpSpPr>
            <p:grpSpPr bwMode="auto">
              <a:xfrm>
                <a:off x="3590818" y="1592499"/>
                <a:ext cx="1929600" cy="1825200"/>
                <a:chOff x="4166" y="1706"/>
                <a:chExt cx="1252" cy="1252"/>
              </a:xfrm>
            </p:grpSpPr>
            <p:sp>
              <p:nvSpPr>
                <p:cNvPr id="17" name="Oval 29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18" name="Oval 30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19" name="Oval 31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20" name="Oval 32"/>
                <p:cNvSpPr>
                  <a:spLocks noChangeArrowheads="1"/>
                </p:cNvSpPr>
                <p:nvPr/>
              </p:nvSpPr>
              <p:spPr bwMode="gray">
                <a:xfrm>
                  <a:off x="4262" y="1706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  <p:pic>
            <p:nvPicPr>
              <p:cNvPr id="15" name="Рисунок 14" descr="https://pandia.ru/text/80/648/images/img3_126.jpg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911"/>
              <a:stretch/>
            </p:blipFill>
            <p:spPr bwMode="auto">
              <a:xfrm>
                <a:off x="4382259" y="1718346"/>
                <a:ext cx="473075" cy="48196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6" name="Text Box 38"/>
              <p:cNvSpPr txBox="1">
                <a:spLocks noChangeArrowheads="1"/>
              </p:cNvSpPr>
              <p:nvPr/>
            </p:nvSpPr>
            <p:spPr bwMode="gray">
              <a:xfrm>
                <a:off x="3894343" y="2180917"/>
                <a:ext cx="1476686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altLang="ru-RU" sz="2000" dirty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Для лиц  с</a:t>
                </a:r>
              </a:p>
              <a:p>
                <a:pPr algn="ctr" eaLnBrk="0" hangingPunct="0"/>
                <a:r>
                  <a:rPr lang="ru-RU" altLang="ru-RU" sz="2000" dirty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нарушением </a:t>
                </a:r>
              </a:p>
              <a:p>
                <a:pPr algn="ctr" eaLnBrk="0" hangingPunct="0"/>
                <a:r>
                  <a:rPr lang="ru-RU" altLang="ru-RU" sz="2000" dirty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интеллекта</a:t>
                </a:r>
                <a:endParaRPr lang="en-US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</p:grpSp>
      <p:pic>
        <p:nvPicPr>
          <p:cNvPr id="7170" name="Picture 2" descr="http://qrcoder.ru/code/?http%3A%2F%2F%E0%EB%E5%EA%F1%E5%E5%E2%F1%EA%EE%E5%EF%F3.%F0%F4%2F%E0%E1%E8%F2%F3%E5%ED%F2%E0%EC%2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193" y="116368"/>
            <a:ext cx="999971" cy="99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47755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«</a:t>
            </a:r>
            <a:r>
              <a:rPr lang="ru-RU" altLang="ru-RU" sz="2000" dirty="0" err="1"/>
              <a:t>Усольский</a:t>
            </a:r>
            <a:r>
              <a:rPr lang="ru-RU" altLang="ru-RU" sz="2000" dirty="0"/>
              <a:t> сельскохозяйственный техникум»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Шигонский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р-н, с. Усолье,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ул.Королёва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14а.   Тел.: 8(846) 482-82-33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99656" y="2412554"/>
            <a:ext cx="87541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38.02.04 Коммерция (по отраслям)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63719" y="2177941"/>
            <a:ext cx="8856219" cy="163307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84070" y="2081899"/>
            <a:ext cx="2345741" cy="1825154"/>
            <a:chOff x="3330087" y="1478958"/>
            <a:chExt cx="2345741" cy="1825154"/>
          </a:xfrm>
        </p:grpSpPr>
        <p:sp>
          <p:nvSpPr>
            <p:cNvPr id="10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14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2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3" name="Рисунок 12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194" name="Picture 2" descr="http://qrcoder.ru/code/?http%3A%2F%2Fusolet.ru%2Fentrant%2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998" y="120613"/>
            <a:ext cx="1020848" cy="102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09351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«Тольяттинский музыкальный колледж им. </a:t>
            </a:r>
            <a:r>
              <a:rPr lang="ru-RU" altLang="ru-RU" sz="2000" dirty="0" err="1"/>
              <a:t>Р.К.Щедрина</a:t>
            </a:r>
            <a:r>
              <a:rPr lang="ru-RU" altLang="ru-RU" sz="2000" dirty="0"/>
              <a:t>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г.Тольятти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ул.Ленина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7.   Тел.: 8 939 714-90-21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95171" y="2655346"/>
            <a:ext cx="87541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53.02.02 Музыкальное искусство эстрады (по видам)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63719" y="2177941"/>
            <a:ext cx="8856219" cy="163307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29" name="Группа 46"/>
          <p:cNvGrpSpPr/>
          <p:nvPr/>
        </p:nvGrpSpPr>
        <p:grpSpPr>
          <a:xfrm>
            <a:off x="294279" y="2022742"/>
            <a:ext cx="2390643" cy="1825154"/>
            <a:chOff x="8210934" y="1625686"/>
            <a:chExt cx="2390643" cy="1825154"/>
          </a:xfrm>
        </p:grpSpPr>
        <p:sp>
          <p:nvSpPr>
            <p:cNvPr id="30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2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35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7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3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4" name="Рисунок 33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218" name="Picture 2" descr="http://qrcoder.ru/code/?http%3A%2F%2Ftltcollegeofmusic.ru%2F%25d0%25b0%25d0%25b1%25d0%25b8%25d1%2582%25d1%2583%25d1%2580%25d0%25b8%25d0%25b5%25d0%25bd%25d1%2582%25d1%2583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797" y="188813"/>
            <a:ext cx="981224" cy="98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37979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98967" y="146236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«Самарский политехнический колледж»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г.Самара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ул.Фасадная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2.   Тел.: 8(846) 377-38-38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79837" y="2330276"/>
            <a:ext cx="87541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08.01.29 Мастер по ремонту и обслуживанию инженерных систем жилищно-коммунального хозяйства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endParaRPr lang="ru-RU" sz="1600" b="1" dirty="0"/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35.01.19 Мастер садово-паркового и ландшафтного строительства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endParaRPr lang="ru-RU" sz="1600" dirty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63719" y="1969342"/>
            <a:ext cx="8856219" cy="2323079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9" name="Группа 26"/>
          <p:cNvGrpSpPr/>
          <p:nvPr/>
        </p:nvGrpSpPr>
        <p:grpSpPr>
          <a:xfrm>
            <a:off x="308809" y="1612883"/>
            <a:ext cx="2254696" cy="1825154"/>
            <a:chOff x="2838100" y="1507418"/>
            <a:chExt cx="2254696" cy="1825154"/>
          </a:xfrm>
        </p:grpSpPr>
        <p:sp>
          <p:nvSpPr>
            <p:cNvPr id="10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14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2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3" name="Рисунок 12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242" name="Picture 2" descr="http://qrcoder.ru/code/?https%3A%2F%2Fspk-info.ru%2Fpriemnaya-komissiya%2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076" y="179301"/>
            <a:ext cx="867048" cy="86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24792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878799" y="263971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«Алексеевский государственный техникум»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Безенчукский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р-н,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п.г.т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. Безенчук,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ул.Пушкина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14А.   Тел.: 8(846) 762-38-44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sp>
        <p:nvSpPr>
          <p:cNvPr id="21" name="Rectangle 5"/>
          <p:cNvSpPr txBox="1">
            <a:spLocks noChangeArrowheads="1"/>
          </p:cNvSpPr>
          <p:nvPr/>
        </p:nvSpPr>
        <p:spPr bwMode="white">
          <a:xfrm>
            <a:off x="191344" y="200981"/>
            <a:ext cx="1044116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sz="2000" dirty="0"/>
              <a:t>государственное бюджетное профессиональное образовательное учреждение Самарской области "Самарский медицинский колледж им. </a:t>
            </a:r>
            <a:r>
              <a:rPr lang="ru-RU" sz="2000" dirty="0" err="1"/>
              <a:t>Н.Ляпиной</a:t>
            </a:r>
            <a:r>
              <a:rPr lang="ru-RU" sz="2000" dirty="0"/>
              <a:t>" (</a:t>
            </a:r>
            <a:r>
              <a:rPr lang="ru-RU" sz="2000" dirty="0" err="1"/>
              <a:t>Безенчукский</a:t>
            </a:r>
            <a:r>
              <a:rPr lang="ru-RU" sz="2000" dirty="0"/>
              <a:t> филиал)</a:t>
            </a:r>
            <a:endParaRPr lang="en-US" alt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199669" y="2967245"/>
            <a:ext cx="89723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31.02.01 Лечебное дело </a:t>
            </a:r>
          </a:p>
          <a:p>
            <a:pPr eaLnBrk="0" hangingPunct="0"/>
            <a:r>
              <a:rPr lang="ru-RU" sz="1600" dirty="0"/>
              <a:t>Образование: 11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34.02.01 Сестринское дело 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endParaRPr lang="ru-RU" sz="1600" dirty="0"/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3018782" y="2763009"/>
            <a:ext cx="9052197" cy="165618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353894" y="1577729"/>
            <a:ext cx="2254696" cy="1825154"/>
            <a:chOff x="2838100" y="1507418"/>
            <a:chExt cx="2254696" cy="1825154"/>
          </a:xfrm>
        </p:grpSpPr>
        <p:sp>
          <p:nvSpPr>
            <p:cNvPr id="2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6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0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8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9" name="Рисунок 28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5" name="Группа 34"/>
          <p:cNvGrpSpPr/>
          <p:nvPr/>
        </p:nvGrpSpPr>
        <p:grpSpPr>
          <a:xfrm>
            <a:off x="353894" y="3748423"/>
            <a:ext cx="2345741" cy="1825154"/>
            <a:chOff x="3330087" y="1478958"/>
            <a:chExt cx="2345741" cy="1825154"/>
          </a:xfrm>
        </p:grpSpPr>
        <p:sp>
          <p:nvSpPr>
            <p:cNvPr id="36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7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40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1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2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3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8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9" name="Рисунок 38" descr="https://pandia.ru/text/80/648/images/img3_126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3316" name="Picture 4" descr="http://qrcoder.ru/code/?https%3A%2F%2Fwww.smedk.ru%2Fbez%2F%3Fpage_id%3D1288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832" y="168526"/>
            <a:ext cx="978276" cy="97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51115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878799" y="263971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«Алексеевский государственный техникум»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Шенталинский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р-н,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ст.Шентала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ул.Больничная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2.   Тел.: 8(846) 522-19-60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sp>
        <p:nvSpPr>
          <p:cNvPr id="21" name="Rectangle 5"/>
          <p:cNvSpPr txBox="1">
            <a:spLocks noChangeArrowheads="1"/>
          </p:cNvSpPr>
          <p:nvPr/>
        </p:nvSpPr>
        <p:spPr bwMode="white">
          <a:xfrm>
            <a:off x="191344" y="200981"/>
            <a:ext cx="1044116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sz="2000" dirty="0"/>
              <a:t>государственное бюджетное профессиональное образовательное учреждение Самарской области «Тольяттинский медицинский колледж»</a:t>
            </a:r>
          </a:p>
          <a:p>
            <a:pPr algn="l"/>
            <a:r>
              <a:rPr lang="ru-RU" sz="2000" dirty="0"/>
              <a:t>(</a:t>
            </a:r>
            <a:r>
              <a:rPr lang="ru-RU" sz="2000" dirty="0" err="1"/>
              <a:t>Шенталинский</a:t>
            </a:r>
            <a:r>
              <a:rPr lang="ru-RU" sz="2000" dirty="0"/>
              <a:t> филиал)</a:t>
            </a:r>
            <a:endParaRPr lang="en-US" alt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219683" y="3044947"/>
            <a:ext cx="8972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34.02.01 Сестринское дело 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endParaRPr lang="ru-RU" sz="1600" dirty="0"/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3018782" y="2763009"/>
            <a:ext cx="9052197" cy="165618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407368" y="1784250"/>
            <a:ext cx="2345741" cy="1825154"/>
            <a:chOff x="3330087" y="1478958"/>
            <a:chExt cx="2345741" cy="1825154"/>
          </a:xfrm>
        </p:grpSpPr>
        <p:sp>
          <p:nvSpPr>
            <p:cNvPr id="36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7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40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1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2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3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8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9" name="Рисунок 38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5" name="Picture 2" descr="http://qrcoder.ru/code/?https%3A%2F%2Fshent-med.ru%2F%EF%F0%E0%E2%E8%EB%E0-%EF%F0%E8%B8%EC%E0%2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60" y="199747"/>
            <a:ext cx="901347" cy="90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396483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«Образовательный центр </a:t>
            </a:r>
            <a:r>
              <a:rPr lang="ru-RU" altLang="ru-RU" sz="2000" dirty="0" err="1"/>
              <a:t>с.Камышла</a:t>
            </a:r>
            <a:r>
              <a:rPr lang="ru-RU" altLang="ru-RU" sz="2000" dirty="0"/>
              <a:t>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Камышлинский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р-н,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с.Камышла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ул.Победы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42.   Тел.: 8(846) 643-37-06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93012" y="2131481"/>
            <a:ext cx="11408332" cy="2630667"/>
            <a:chOff x="335360" y="4653136"/>
            <a:chExt cx="11408332" cy="2630667"/>
          </a:xfrm>
        </p:grpSpPr>
        <p:sp>
          <p:nvSpPr>
            <p:cNvPr id="10" name="AutoShape 3"/>
            <p:cNvSpPr>
              <a:spLocks noChangeArrowheads="1"/>
            </p:cNvSpPr>
            <p:nvPr/>
          </p:nvSpPr>
          <p:spPr bwMode="auto">
            <a:xfrm>
              <a:off x="2927649" y="5070651"/>
              <a:ext cx="8816043" cy="2213152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>
                      <a:alpha val="31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/>
              <a:endParaRPr lang="en-US" alt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138048" y="5269286"/>
              <a:ext cx="7704856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1600" dirty="0">
                  <a:latin typeface="Arial Black" panose="020B0A04020102020204" pitchFamily="34" charset="0"/>
                </a:rPr>
                <a:t>16675 Повар</a:t>
              </a:r>
            </a:p>
            <a:p>
              <a:pPr eaLnBrk="0" hangingPunct="0"/>
              <a:r>
                <a:rPr lang="ru-RU" sz="1600" dirty="0"/>
                <a:t>Образование: требований к образованию нет, Срок обучения: 1 год 10 месяцев</a:t>
              </a:r>
            </a:p>
            <a:p>
              <a:pPr eaLnBrk="0" hangingPunct="0"/>
              <a:endParaRPr lang="ru-RU" sz="1600" dirty="0"/>
            </a:p>
            <a:p>
              <a:pPr eaLnBrk="0" hangingPunct="0"/>
              <a:r>
                <a:rPr lang="ru-RU" sz="1600" dirty="0">
                  <a:latin typeface="Arial Black" panose="020B0A04020102020204" pitchFamily="34" charset="0"/>
                </a:rPr>
                <a:t>18545 Слесарь по ремонту сельскохозяйственных машин и оборудования</a:t>
              </a:r>
            </a:p>
            <a:p>
              <a:pPr eaLnBrk="0" hangingPunct="0"/>
              <a:r>
                <a:rPr lang="ru-RU" sz="1600" dirty="0"/>
                <a:t>Образование: требований к образованию нет, Срок обучения: 1 год 10 месяцев</a:t>
              </a:r>
            </a:p>
            <a:p>
              <a:pPr eaLnBrk="0" hangingPunct="0"/>
              <a:endParaRPr lang="ru-RU" sz="1600" dirty="0"/>
            </a:p>
          </p:txBody>
        </p:sp>
        <p:grpSp>
          <p:nvGrpSpPr>
            <p:cNvPr id="12" name="Группа 30"/>
            <p:cNvGrpSpPr/>
            <p:nvPr/>
          </p:nvGrpSpPr>
          <p:grpSpPr>
            <a:xfrm>
              <a:off x="335360" y="4653136"/>
              <a:ext cx="2129642" cy="1825200"/>
              <a:chOff x="3390776" y="1592499"/>
              <a:chExt cx="2129642" cy="1825200"/>
            </a:xfrm>
          </p:grpSpPr>
          <p:sp>
            <p:nvSpPr>
              <p:cNvPr id="13" name="Oval 14"/>
              <p:cNvSpPr>
                <a:spLocks noChangeArrowheads="1"/>
              </p:cNvSpPr>
              <p:nvPr/>
            </p:nvSpPr>
            <p:spPr bwMode="gray">
              <a:xfrm>
                <a:off x="3390776" y="2190706"/>
                <a:ext cx="431821" cy="73739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ru-RU"/>
              </a:p>
            </p:txBody>
          </p:sp>
          <p:grpSp>
            <p:nvGrpSpPr>
              <p:cNvPr id="14" name="Group 28"/>
              <p:cNvGrpSpPr>
                <a:grpSpLocks/>
              </p:cNvGrpSpPr>
              <p:nvPr/>
            </p:nvGrpSpPr>
            <p:grpSpPr bwMode="auto">
              <a:xfrm>
                <a:off x="3590818" y="1592499"/>
                <a:ext cx="1929600" cy="1825200"/>
                <a:chOff x="4166" y="1706"/>
                <a:chExt cx="1252" cy="1252"/>
              </a:xfrm>
            </p:grpSpPr>
            <p:sp>
              <p:nvSpPr>
                <p:cNvPr id="17" name="Oval 29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18" name="Oval 30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19" name="Oval 31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20" name="Oval 32"/>
                <p:cNvSpPr>
                  <a:spLocks noChangeArrowheads="1"/>
                </p:cNvSpPr>
                <p:nvPr/>
              </p:nvSpPr>
              <p:spPr bwMode="gray">
                <a:xfrm>
                  <a:off x="4262" y="1706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  <p:pic>
            <p:nvPicPr>
              <p:cNvPr id="15" name="Рисунок 14" descr="https://pandia.ru/text/80/648/images/img3_126.jpg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911"/>
              <a:stretch/>
            </p:blipFill>
            <p:spPr bwMode="auto">
              <a:xfrm>
                <a:off x="4382259" y="1718346"/>
                <a:ext cx="473075" cy="48196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6" name="Text Box 38"/>
              <p:cNvSpPr txBox="1">
                <a:spLocks noChangeArrowheads="1"/>
              </p:cNvSpPr>
              <p:nvPr/>
            </p:nvSpPr>
            <p:spPr bwMode="gray">
              <a:xfrm>
                <a:off x="3894343" y="2180917"/>
                <a:ext cx="1476686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altLang="ru-RU" sz="2000" dirty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Для лиц  с</a:t>
                </a:r>
              </a:p>
              <a:p>
                <a:pPr algn="ctr" eaLnBrk="0" hangingPunct="0"/>
                <a:r>
                  <a:rPr lang="ru-RU" altLang="ru-RU" sz="2000" dirty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нарушением </a:t>
                </a:r>
              </a:p>
              <a:p>
                <a:pPr algn="ctr" eaLnBrk="0" hangingPunct="0"/>
                <a:r>
                  <a:rPr lang="ru-RU" altLang="ru-RU" sz="2000" dirty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интеллекта</a:t>
                </a:r>
                <a:endParaRPr lang="en-US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</p:grpSp>
      <p:pic>
        <p:nvPicPr>
          <p:cNvPr id="12292" name="Picture 4" descr="http://qrcoder.ru/code/?https%3A%2F%2Fkamspo.minobr63.ru%2F%E0%E1%E8%F2%F3%F0%E8%E5%ED%F2%F3%2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008" y="205979"/>
            <a:ext cx="864097" cy="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19361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«Борский государственный техникум»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область, Борский р-н,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с.Борское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ул.Советская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28.   Тел.: 8(846) 672-14-51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63832" y="2224494"/>
            <a:ext cx="11408332" cy="1825200"/>
            <a:chOff x="335360" y="4653136"/>
            <a:chExt cx="11408332" cy="1825200"/>
          </a:xfrm>
        </p:grpSpPr>
        <p:sp>
          <p:nvSpPr>
            <p:cNvPr id="10" name="AutoShape 3"/>
            <p:cNvSpPr>
              <a:spLocks noChangeArrowheads="1"/>
            </p:cNvSpPr>
            <p:nvPr/>
          </p:nvSpPr>
          <p:spPr bwMode="auto">
            <a:xfrm>
              <a:off x="2927649" y="5070651"/>
              <a:ext cx="8816043" cy="1278755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>
                      <a:alpha val="31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/>
              <a:endParaRPr lang="en-US" alt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170309" y="5363974"/>
              <a:ext cx="77048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1600" dirty="0">
                  <a:latin typeface="Arial Black" panose="020B0A04020102020204" pitchFamily="34" charset="0"/>
                </a:rPr>
                <a:t>16472 Пекарь</a:t>
              </a:r>
            </a:p>
            <a:p>
              <a:pPr eaLnBrk="0" hangingPunct="0"/>
              <a:r>
                <a:rPr lang="ru-RU" sz="1600" dirty="0"/>
                <a:t>Образование: требований к образованию нет, Срок обучения: 1 год 10 месяцев</a:t>
              </a:r>
            </a:p>
          </p:txBody>
        </p:sp>
        <p:grpSp>
          <p:nvGrpSpPr>
            <p:cNvPr id="12" name="Группа 30"/>
            <p:cNvGrpSpPr/>
            <p:nvPr/>
          </p:nvGrpSpPr>
          <p:grpSpPr>
            <a:xfrm>
              <a:off x="335360" y="4653136"/>
              <a:ext cx="2129642" cy="1825200"/>
              <a:chOff x="3390776" y="1592499"/>
              <a:chExt cx="2129642" cy="1825200"/>
            </a:xfrm>
          </p:grpSpPr>
          <p:sp>
            <p:nvSpPr>
              <p:cNvPr id="13" name="Oval 14"/>
              <p:cNvSpPr>
                <a:spLocks noChangeArrowheads="1"/>
              </p:cNvSpPr>
              <p:nvPr/>
            </p:nvSpPr>
            <p:spPr bwMode="gray">
              <a:xfrm>
                <a:off x="3390776" y="2190706"/>
                <a:ext cx="431821" cy="73739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ru-RU"/>
              </a:p>
            </p:txBody>
          </p:sp>
          <p:grpSp>
            <p:nvGrpSpPr>
              <p:cNvPr id="14" name="Group 28"/>
              <p:cNvGrpSpPr>
                <a:grpSpLocks/>
              </p:cNvGrpSpPr>
              <p:nvPr/>
            </p:nvGrpSpPr>
            <p:grpSpPr bwMode="auto">
              <a:xfrm>
                <a:off x="3590818" y="1592499"/>
                <a:ext cx="1929600" cy="1825200"/>
                <a:chOff x="4166" y="1706"/>
                <a:chExt cx="1252" cy="1252"/>
              </a:xfrm>
            </p:grpSpPr>
            <p:sp>
              <p:nvSpPr>
                <p:cNvPr id="17" name="Oval 29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18" name="Oval 30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19" name="Oval 31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20" name="Oval 32"/>
                <p:cNvSpPr>
                  <a:spLocks noChangeArrowheads="1"/>
                </p:cNvSpPr>
                <p:nvPr/>
              </p:nvSpPr>
              <p:spPr bwMode="gray">
                <a:xfrm>
                  <a:off x="4262" y="1706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  <p:pic>
            <p:nvPicPr>
              <p:cNvPr id="15" name="Рисунок 14" descr="https://pandia.ru/text/80/648/images/img3_126.jpg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911"/>
              <a:stretch/>
            </p:blipFill>
            <p:spPr bwMode="auto">
              <a:xfrm>
                <a:off x="4382259" y="1718346"/>
                <a:ext cx="473075" cy="48196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6" name="Text Box 38"/>
              <p:cNvSpPr txBox="1">
                <a:spLocks noChangeArrowheads="1"/>
              </p:cNvSpPr>
              <p:nvPr/>
            </p:nvSpPr>
            <p:spPr bwMode="gray">
              <a:xfrm>
                <a:off x="3894343" y="2180917"/>
                <a:ext cx="1476686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altLang="ru-RU" sz="2000" dirty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Для лиц  с</a:t>
                </a:r>
              </a:p>
              <a:p>
                <a:pPr algn="ctr" eaLnBrk="0" hangingPunct="0"/>
                <a:r>
                  <a:rPr lang="ru-RU" altLang="ru-RU" sz="2000" dirty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нарушением </a:t>
                </a:r>
              </a:p>
              <a:p>
                <a:pPr algn="ctr" eaLnBrk="0" hangingPunct="0"/>
                <a:r>
                  <a:rPr lang="ru-RU" altLang="ru-RU" sz="2000" dirty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интеллекта</a:t>
                </a:r>
                <a:endParaRPr lang="en-US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</p:grpSp>
      <p:pic>
        <p:nvPicPr>
          <p:cNvPr id="19458" name="Picture 2" descr="http://qrcoder.ru/code/?https%3A%2F%2Fbgt-borskoe.ru%2Fabiturientu%2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760" y="200982"/>
            <a:ext cx="867048" cy="86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31738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387171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«</a:t>
            </a:r>
            <a:r>
              <a:rPr lang="ru-RU" altLang="ru-RU" sz="2000" dirty="0" err="1"/>
              <a:t>Отрадненский</a:t>
            </a:r>
            <a:r>
              <a:rPr lang="ru-RU" altLang="ru-RU" sz="2000" dirty="0"/>
              <a:t> нефтяной техникум»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Самарская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область</a:t>
            </a:r>
            <a:r>
              <a:rPr lang="ru-RU" dirty="0" err="1"/>
              <a:t>г</a:t>
            </a:r>
            <a:r>
              <a:rPr lang="ru-RU" dirty="0">
                <a:solidFill>
                  <a:schemeClr val="bg1"/>
                </a:solidFill>
              </a:rPr>
              <a:t>, г. Отрадный, ул. Первомайская, д. 33  Тел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.: 8(846) 612-43-58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63832" y="2224494"/>
            <a:ext cx="11408332" cy="1825200"/>
            <a:chOff x="335360" y="4653136"/>
            <a:chExt cx="11408332" cy="1825200"/>
          </a:xfrm>
        </p:grpSpPr>
        <p:sp>
          <p:nvSpPr>
            <p:cNvPr id="10" name="AutoShape 3"/>
            <p:cNvSpPr>
              <a:spLocks noChangeArrowheads="1"/>
            </p:cNvSpPr>
            <p:nvPr/>
          </p:nvSpPr>
          <p:spPr bwMode="auto">
            <a:xfrm>
              <a:off x="2927649" y="5070651"/>
              <a:ext cx="8816043" cy="1278755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>
                      <a:alpha val="31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/>
              <a:endParaRPr lang="en-US" alt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170309" y="5363974"/>
              <a:ext cx="77048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1600" dirty="0">
                  <a:latin typeface="Arial Black" panose="020B0A04020102020204" pitchFamily="34" charset="0"/>
                </a:rPr>
                <a:t>17531 Рабочий зеленого хозяйства</a:t>
              </a:r>
            </a:p>
            <a:p>
              <a:pPr eaLnBrk="0" hangingPunct="0"/>
              <a:r>
                <a:rPr lang="ru-RU" sz="1600" dirty="0"/>
                <a:t>Образование: требований к образованию нет, Срок обучения: 1 год 10 месяцев</a:t>
              </a:r>
            </a:p>
          </p:txBody>
        </p:sp>
        <p:grpSp>
          <p:nvGrpSpPr>
            <p:cNvPr id="12" name="Группа 30"/>
            <p:cNvGrpSpPr/>
            <p:nvPr/>
          </p:nvGrpSpPr>
          <p:grpSpPr>
            <a:xfrm>
              <a:off x="335360" y="4653136"/>
              <a:ext cx="2129642" cy="1825200"/>
              <a:chOff x="3390776" y="1592499"/>
              <a:chExt cx="2129642" cy="1825200"/>
            </a:xfrm>
          </p:grpSpPr>
          <p:sp>
            <p:nvSpPr>
              <p:cNvPr id="13" name="Oval 14"/>
              <p:cNvSpPr>
                <a:spLocks noChangeArrowheads="1"/>
              </p:cNvSpPr>
              <p:nvPr/>
            </p:nvSpPr>
            <p:spPr bwMode="gray">
              <a:xfrm>
                <a:off x="3390776" y="2190706"/>
                <a:ext cx="431821" cy="73739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ru-RU"/>
              </a:p>
            </p:txBody>
          </p:sp>
          <p:grpSp>
            <p:nvGrpSpPr>
              <p:cNvPr id="14" name="Group 28"/>
              <p:cNvGrpSpPr>
                <a:grpSpLocks/>
              </p:cNvGrpSpPr>
              <p:nvPr/>
            </p:nvGrpSpPr>
            <p:grpSpPr bwMode="auto">
              <a:xfrm>
                <a:off x="3590818" y="1592499"/>
                <a:ext cx="1929600" cy="1825200"/>
                <a:chOff x="4166" y="1706"/>
                <a:chExt cx="1252" cy="1252"/>
              </a:xfrm>
            </p:grpSpPr>
            <p:sp>
              <p:nvSpPr>
                <p:cNvPr id="17" name="Oval 29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18" name="Oval 30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19" name="Oval 31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20" name="Oval 32"/>
                <p:cNvSpPr>
                  <a:spLocks noChangeArrowheads="1"/>
                </p:cNvSpPr>
                <p:nvPr/>
              </p:nvSpPr>
              <p:spPr bwMode="gray">
                <a:xfrm>
                  <a:off x="4262" y="1706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  <p:pic>
            <p:nvPicPr>
              <p:cNvPr id="15" name="Рисунок 14" descr="https://pandia.ru/text/80/648/images/img3_126.jpg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911"/>
              <a:stretch/>
            </p:blipFill>
            <p:spPr bwMode="auto">
              <a:xfrm>
                <a:off x="4382259" y="1718346"/>
                <a:ext cx="473075" cy="48196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6" name="Text Box 38"/>
              <p:cNvSpPr txBox="1">
                <a:spLocks noChangeArrowheads="1"/>
              </p:cNvSpPr>
              <p:nvPr/>
            </p:nvSpPr>
            <p:spPr bwMode="gray">
              <a:xfrm>
                <a:off x="3894343" y="2180917"/>
                <a:ext cx="1476686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altLang="ru-RU" sz="2000" dirty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Для лиц  с</a:t>
                </a:r>
              </a:p>
              <a:p>
                <a:pPr algn="ctr" eaLnBrk="0" hangingPunct="0"/>
                <a:r>
                  <a:rPr lang="ru-RU" altLang="ru-RU" sz="2000" dirty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нарушением </a:t>
                </a:r>
              </a:p>
              <a:p>
                <a:pPr algn="ctr" eaLnBrk="0" hangingPunct="0"/>
                <a:r>
                  <a:rPr lang="ru-RU" altLang="ru-RU" sz="2000" dirty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интеллекта</a:t>
                </a:r>
                <a:endParaRPr lang="en-US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</p:grpSp>
      <p:pic>
        <p:nvPicPr>
          <p:cNvPr id="18434" name="Picture 2" descr="http://qrcoder.ru/code/?https%3A%2F%2Font-otradny.org%2Fenrollee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940" y="146909"/>
            <a:ext cx="981224" cy="98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78216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99456" y="548680"/>
            <a:ext cx="7239000" cy="762000"/>
          </a:xfrm>
        </p:spPr>
        <p:txBody>
          <a:bodyPr/>
          <a:lstStyle/>
          <a:p>
            <a:pPr algn="l"/>
            <a:r>
              <a:rPr lang="ru-RU" altLang="ru-RU" b="0" dirty="0">
                <a:latin typeface="Arial Black" pitchFamily="34" charset="0"/>
              </a:rPr>
              <a:t>Образование в Самарской области</a:t>
            </a:r>
            <a:endParaRPr lang="en-US" altLang="ru-RU" b="0" dirty="0">
              <a:latin typeface="Arial Black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1800" b="0" dirty="0">
                <a:latin typeface="Arial Black" pitchFamily="34" charset="0"/>
              </a:rPr>
              <a:t>2023</a:t>
            </a:r>
            <a:endParaRPr lang="en-US" altLang="ru-RU" sz="1800" b="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248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191344" y="1163397"/>
            <a:ext cx="7685310" cy="880502"/>
            <a:chOff x="3647728" y="2378006"/>
            <a:chExt cx="7685310" cy="880502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3647728" y="2378006"/>
              <a:ext cx="7685310" cy="880502"/>
              <a:chOff x="1296" y="1824"/>
              <a:chExt cx="3001" cy="432"/>
            </a:xfrm>
            <a:solidFill>
              <a:srgbClr val="FF0000"/>
            </a:solidFill>
          </p:grpSpPr>
          <p:sp>
            <p:nvSpPr>
              <p:cNvPr id="88112" name="AutoShape 48"/>
              <p:cNvSpPr>
                <a:spLocks noChangeArrowheads="1"/>
              </p:cNvSpPr>
              <p:nvPr/>
            </p:nvSpPr>
            <p:spPr bwMode="gray">
              <a:xfrm>
                <a:off x="1561" y="1917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3" name="AutoShape 4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4" name="Text Box 50"/>
              <p:cNvSpPr txBox="1">
                <a:spLocks noChangeArrowheads="1"/>
              </p:cNvSpPr>
              <p:nvPr/>
            </p:nvSpPr>
            <p:spPr bwMode="gray">
              <a:xfrm>
                <a:off x="1714" y="1942"/>
                <a:ext cx="2160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>
                    <a:solidFill>
                      <a:schemeClr val="bg1"/>
                    </a:solidFill>
                  </a:rPr>
                  <a:t>Для лиц с нарушением слуха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115" name="Text Box 5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pic>
          <p:nvPicPr>
            <p:cNvPr id="36" name="Рисунок 3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10377814" y="2545282"/>
              <a:ext cx="668157" cy="6318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450913" y="2243022"/>
            <a:ext cx="113772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Западное территориальное управление</a:t>
            </a:r>
          </a:p>
          <a:p>
            <a:pPr eaLnBrk="0" hangingPunct="0"/>
            <a:endParaRPr lang="ru-RU" dirty="0"/>
          </a:p>
          <a:p>
            <a:pPr eaLnBrk="0" hangingPunct="0"/>
            <a:r>
              <a:rPr 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</a:t>
            </a:r>
            <a:br>
              <a:rPr lang="ru-RU" dirty="0">
                <a:hlinkClick r:id="rId3" action="ppaction://hlinksldjump"/>
              </a:rPr>
            </a:br>
            <a:r>
              <a:rPr lang="ru-RU" dirty="0">
                <a:hlinkClick r:id="rId3" action="ppaction://hlinksldjump"/>
              </a:rPr>
              <a:t>«</a:t>
            </a:r>
            <a:r>
              <a:rPr lang="ru-RU" dirty="0" err="1">
                <a:hlinkClick r:id="rId3" action="ppaction://hlinksldjump"/>
              </a:rPr>
              <a:t>Сызранский</a:t>
            </a:r>
            <a:r>
              <a:rPr lang="ru-RU" dirty="0">
                <a:hlinkClick r:id="rId3" action="ppaction://hlinksldjump"/>
              </a:rPr>
              <a:t> колледж искусств и культуры </a:t>
            </a:r>
            <a:r>
              <a:rPr lang="ru-RU" dirty="0" err="1">
                <a:hlinkClick r:id="rId3" action="ppaction://hlinksldjump"/>
              </a:rPr>
              <a:t>им.О.Н.Носцовой</a:t>
            </a:r>
            <a:r>
              <a:rPr lang="ru-RU" dirty="0">
                <a:hlinkClick r:id="rId3" action="ppaction://hlinksldjump"/>
              </a:rPr>
              <a:t>»</a:t>
            </a:r>
            <a:endParaRPr lang="ru-RU" dirty="0"/>
          </a:p>
          <a:p>
            <a:pPr eaLnBrk="0" hangingPunct="0"/>
            <a:endParaRPr lang="ru-RU" dirty="0"/>
          </a:p>
          <a:p>
            <a:pPr eaLnBrk="0" hangingPunct="0"/>
            <a:r>
              <a:rPr lang="ru-RU" dirty="0">
                <a:hlinkClick r:id="rId4" action="ppaction://hlinksldjump"/>
              </a:rPr>
              <a:t>государственное бюджетное профессиональное образовательное учреждение Самарской области «</a:t>
            </a:r>
            <a:r>
              <a:rPr lang="ru-RU" dirty="0" err="1">
                <a:hlinkClick r:id="rId4" action="ppaction://hlinksldjump"/>
              </a:rPr>
              <a:t>Сызранский</a:t>
            </a:r>
            <a:r>
              <a:rPr lang="ru-RU" dirty="0">
                <a:hlinkClick r:id="rId4" action="ppaction://hlinksldjump"/>
              </a:rPr>
              <a:t> медико-гуманитарный колледж»</a:t>
            </a:r>
            <a:endParaRPr lang="ru-RU" dirty="0"/>
          </a:p>
          <a:p>
            <a:pPr eaLnBrk="0" hangingPunct="0"/>
            <a:endParaRPr lang="ru-RU" dirty="0"/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бюджетное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5" action="ppaction://hlinksldjump"/>
              </a:rPr>
              <a:t>Сызранский</a:t>
            </a:r>
            <a:r>
              <a:rPr lang="ru-RU" altLang="ru-RU" dirty="0">
                <a:hlinkClick r:id="rId5" action="ppaction://hlinksldjump"/>
              </a:rPr>
              <a:t> политехнический колледж»</a:t>
            </a:r>
            <a:endParaRPr lang="ru-RU" altLang="ru-RU" dirty="0"/>
          </a:p>
          <a:p>
            <a:pPr eaLnBrk="0" hangingPunct="0"/>
            <a:endParaRPr lang="en-US" altLang="ru-RU" dirty="0"/>
          </a:p>
          <a:p>
            <a:pPr eaLnBrk="0" hangingPunct="0"/>
            <a:r>
              <a:rPr lang="ru-RU" altLang="ru-RU" dirty="0">
                <a:hlinkClick r:id="rId6" action="ppaction://hlinksldjump"/>
              </a:rPr>
              <a:t>государственное бюджетное профессиональное образовательное учреждение Самарской области «Губернский колледж г. Сызрани»</a:t>
            </a:r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86719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191344" y="1163397"/>
            <a:ext cx="7685310" cy="880502"/>
            <a:chOff x="3647728" y="2378006"/>
            <a:chExt cx="7685310" cy="880502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3647728" y="2378006"/>
              <a:ext cx="7685310" cy="880502"/>
              <a:chOff x="1296" y="1824"/>
              <a:chExt cx="3001" cy="432"/>
            </a:xfrm>
            <a:solidFill>
              <a:srgbClr val="FF0000"/>
            </a:solidFill>
          </p:grpSpPr>
          <p:sp>
            <p:nvSpPr>
              <p:cNvPr id="88112" name="AutoShape 48"/>
              <p:cNvSpPr>
                <a:spLocks noChangeArrowheads="1"/>
              </p:cNvSpPr>
              <p:nvPr/>
            </p:nvSpPr>
            <p:spPr bwMode="gray">
              <a:xfrm>
                <a:off x="1561" y="1917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3" name="AutoShape 4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4" name="Text Box 50"/>
              <p:cNvSpPr txBox="1">
                <a:spLocks noChangeArrowheads="1"/>
              </p:cNvSpPr>
              <p:nvPr/>
            </p:nvSpPr>
            <p:spPr bwMode="gray">
              <a:xfrm>
                <a:off x="1714" y="1942"/>
                <a:ext cx="2160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>
                    <a:solidFill>
                      <a:schemeClr val="bg1"/>
                    </a:solidFill>
                  </a:rPr>
                  <a:t>Для лиц с нарушением слуха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115" name="Text Box 5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pic>
          <p:nvPicPr>
            <p:cNvPr id="36" name="Рисунок 3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10377814" y="2545282"/>
              <a:ext cx="668157" cy="6318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585119" y="2066176"/>
            <a:ext cx="113772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err="1">
                <a:latin typeface="Arial Black" panose="020B0A04020102020204" pitchFamily="34" charset="0"/>
              </a:rPr>
              <a:t>Кинельское</a:t>
            </a:r>
            <a:r>
              <a:rPr lang="ru-RU" dirty="0">
                <a:latin typeface="Arial Black" panose="020B0A04020102020204" pitchFamily="34" charset="0"/>
              </a:rPr>
              <a:t> территориальное управление</a:t>
            </a:r>
          </a:p>
          <a:p>
            <a:pPr eaLnBrk="0" hangingPunct="0"/>
            <a:endParaRPr lang="ru-RU" altLang="ru-RU" dirty="0">
              <a:hlinkClick r:id="rId3" action="ppaction://hlinksldjump"/>
            </a:endParaRPr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3" action="ppaction://hlinksldjump"/>
              </a:rPr>
              <a:t>Кинельский</a:t>
            </a:r>
            <a:r>
              <a:rPr lang="ru-RU" altLang="ru-RU" dirty="0">
                <a:hlinkClick r:id="rId3" action="ppaction://hlinksldjump"/>
              </a:rPr>
              <a:t> государственный техникум»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бюджетное профессиональное учреждение Самарской области «</a:t>
            </a:r>
            <a:r>
              <a:rPr lang="ru-RU" altLang="ru-RU" dirty="0" err="1">
                <a:hlinkClick r:id="rId4" action="ppaction://hlinksldjump"/>
              </a:rPr>
              <a:t>Домашкинский</a:t>
            </a:r>
            <a:r>
              <a:rPr lang="ru-RU" altLang="ru-RU" dirty="0">
                <a:hlinkClick r:id="rId4" action="ppaction://hlinksldjump"/>
              </a:rPr>
              <a:t> государственный техникум»</a:t>
            </a:r>
            <a:endParaRPr lang="en-US" altLang="ru-RU" dirty="0"/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dirty="0" err="1">
                <a:latin typeface="Arial Black" panose="020B0A04020102020204" pitchFamily="34" charset="0"/>
              </a:rPr>
              <a:t>Отрадненское</a:t>
            </a:r>
            <a:r>
              <a:rPr lang="ru-RU" dirty="0">
                <a:latin typeface="Arial Black" panose="020B0A04020102020204" pitchFamily="34" charset="0"/>
              </a:rPr>
              <a:t> территориальное управление</a:t>
            </a:r>
          </a:p>
          <a:p>
            <a:pPr eaLnBrk="0" hangingPunct="0"/>
            <a:endParaRPr lang="ru-RU" altLang="ru-RU" dirty="0">
              <a:hlinkClick r:id="rId5" action="ppaction://hlinksldjump"/>
            </a:endParaRPr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бюджетное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5" action="ppaction://hlinksldjump"/>
              </a:rPr>
              <a:t>Отрадненский</a:t>
            </a:r>
            <a:r>
              <a:rPr lang="ru-RU" altLang="ru-RU" dirty="0">
                <a:hlinkClick r:id="rId5" action="ppaction://hlinksldjump"/>
              </a:rPr>
              <a:t> нефтяной техникум»</a:t>
            </a:r>
            <a:endParaRPr lang="ru-RU" altLang="ru-RU" dirty="0"/>
          </a:p>
          <a:p>
            <a:pPr eaLnBrk="0" hangingPunct="0"/>
            <a:endParaRPr lang="ru-RU" alt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78514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191344" y="1163397"/>
            <a:ext cx="7685310" cy="880502"/>
            <a:chOff x="3647728" y="2378006"/>
            <a:chExt cx="7685310" cy="880502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3647728" y="2378006"/>
              <a:ext cx="7685310" cy="880502"/>
              <a:chOff x="1296" y="1824"/>
              <a:chExt cx="3001" cy="432"/>
            </a:xfrm>
            <a:solidFill>
              <a:srgbClr val="FF0000"/>
            </a:solidFill>
          </p:grpSpPr>
          <p:sp>
            <p:nvSpPr>
              <p:cNvPr id="88112" name="AutoShape 48"/>
              <p:cNvSpPr>
                <a:spLocks noChangeArrowheads="1"/>
              </p:cNvSpPr>
              <p:nvPr/>
            </p:nvSpPr>
            <p:spPr bwMode="gray">
              <a:xfrm>
                <a:off x="1561" y="1917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3" name="AutoShape 4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4" name="Text Box 50"/>
              <p:cNvSpPr txBox="1">
                <a:spLocks noChangeArrowheads="1"/>
              </p:cNvSpPr>
              <p:nvPr/>
            </p:nvSpPr>
            <p:spPr bwMode="gray">
              <a:xfrm>
                <a:off x="1714" y="1942"/>
                <a:ext cx="2160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>
                    <a:solidFill>
                      <a:schemeClr val="bg1"/>
                    </a:solidFill>
                  </a:rPr>
                  <a:t>Для лиц с нарушением слуха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115" name="Text Box 5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pic>
          <p:nvPicPr>
            <p:cNvPr id="36" name="Рисунок 3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10377814" y="2545282"/>
              <a:ext cx="668157" cy="6318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611536" y="2185765"/>
            <a:ext cx="11377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Северное территориальное управление</a:t>
            </a:r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 «Сергиевский губернский техникум»</a:t>
            </a:r>
            <a:endParaRPr lang="ru-RU" altLang="ru-RU" dirty="0"/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Северо-Восточное территориальное управление</a:t>
            </a:r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бюджетное профессиональное образовательное учреждение Самарской области «Губернский колледж города Похвистнево»</a:t>
            </a:r>
            <a:endParaRPr lang="ru-RU" altLang="ru-RU" dirty="0"/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Северо-Западное территориальное управление</a:t>
            </a:r>
          </a:p>
          <a:p>
            <a:pPr eaLnBrk="0" hangingPunct="0"/>
            <a:r>
              <a:rPr lang="ru-RU" dirty="0">
                <a:hlinkClick r:id="rId5" action="ppaction://hlinksldjump"/>
              </a:rPr>
              <a:t>государственное бюджетное профессиональное образовательное учреждение Самарской области «Красноярский государственный техникум»</a:t>
            </a:r>
            <a:endParaRPr lang="ru-RU" dirty="0"/>
          </a:p>
          <a:p>
            <a:pPr eaLnBrk="0" hangingPunct="0"/>
            <a:endParaRPr lang="ru-RU" dirty="0"/>
          </a:p>
          <a:p>
            <a:pPr eaLnBrk="0" hangingPunct="0"/>
            <a:r>
              <a:rPr lang="ru-RU" altLang="ru-RU" dirty="0">
                <a:hlinkClick r:id="rId6" action="ppaction://hlinksldjump"/>
              </a:rPr>
              <a:t>государственное бюджетное профессиональное образовательное учреждение  Самарской области «Губернский техникум </a:t>
            </a:r>
            <a:r>
              <a:rPr lang="ru-RU" altLang="ru-RU" dirty="0" err="1">
                <a:hlinkClick r:id="rId6" action="ppaction://hlinksldjump"/>
              </a:rPr>
              <a:t>м.р</a:t>
            </a:r>
            <a:r>
              <a:rPr lang="ru-RU" altLang="ru-RU" dirty="0">
                <a:hlinkClick r:id="rId6" action="ppaction://hlinksldjump"/>
              </a:rPr>
              <a:t>. </a:t>
            </a:r>
            <a:r>
              <a:rPr lang="ru-RU" altLang="ru-RU" dirty="0" err="1">
                <a:hlinkClick r:id="rId6" action="ppaction://hlinksldjump"/>
              </a:rPr>
              <a:t>Кошкинский</a:t>
            </a:r>
            <a:r>
              <a:rPr lang="ru-RU" altLang="ru-RU" dirty="0">
                <a:hlinkClick r:id="rId6" action="ppaction://hlinksldjump"/>
              </a:rPr>
              <a:t>»</a:t>
            </a:r>
            <a:endParaRPr lang="ru-RU" alt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05880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191344" y="1163397"/>
            <a:ext cx="7685310" cy="880502"/>
            <a:chOff x="3647728" y="2378006"/>
            <a:chExt cx="7685310" cy="880502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3647728" y="2378006"/>
              <a:ext cx="7685310" cy="880502"/>
              <a:chOff x="1296" y="1824"/>
              <a:chExt cx="3001" cy="432"/>
            </a:xfrm>
            <a:solidFill>
              <a:srgbClr val="FF0000"/>
            </a:solidFill>
          </p:grpSpPr>
          <p:sp>
            <p:nvSpPr>
              <p:cNvPr id="88112" name="AutoShape 48"/>
              <p:cNvSpPr>
                <a:spLocks noChangeArrowheads="1"/>
              </p:cNvSpPr>
              <p:nvPr/>
            </p:nvSpPr>
            <p:spPr bwMode="gray">
              <a:xfrm>
                <a:off x="1561" y="1917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3" name="AutoShape 4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4" name="Text Box 50"/>
              <p:cNvSpPr txBox="1">
                <a:spLocks noChangeArrowheads="1"/>
              </p:cNvSpPr>
              <p:nvPr/>
            </p:nvSpPr>
            <p:spPr bwMode="gray">
              <a:xfrm>
                <a:off x="1714" y="1942"/>
                <a:ext cx="2160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>
                    <a:solidFill>
                      <a:schemeClr val="bg1"/>
                    </a:solidFill>
                  </a:rPr>
                  <a:t>Для лиц с нарушением слуха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115" name="Text Box 5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pic>
          <p:nvPicPr>
            <p:cNvPr id="36" name="Рисунок 3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10377814" y="2545282"/>
              <a:ext cx="668157" cy="6318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538501" y="1923464"/>
            <a:ext cx="113772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Южное территориальное управление</a:t>
            </a:r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3" action="ppaction://hlinksldjump"/>
              </a:rPr>
              <a:t>Большеглушицкий</a:t>
            </a:r>
            <a:r>
              <a:rPr lang="ru-RU" altLang="ru-RU" dirty="0">
                <a:hlinkClick r:id="rId3" action="ppaction://hlinksldjump"/>
              </a:rPr>
              <a:t> государственный техникум»</a:t>
            </a:r>
            <a:endParaRPr lang="ru-RU" altLang="ru-RU" dirty="0"/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Юго-Западное территориальное управление</a:t>
            </a:r>
          </a:p>
          <a:p>
            <a:pPr eaLnBrk="0" hangingPunct="0"/>
            <a:endParaRPr lang="ru-RU" altLang="ru-RU" dirty="0">
              <a:hlinkClick r:id="rId4" action="ppaction://hlinksldjump"/>
            </a:endParaRPr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бюджетное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5" action="ppaction://hlinksldjump"/>
              </a:rPr>
              <a:t>Пестравский</a:t>
            </a:r>
            <a:r>
              <a:rPr lang="ru-RU" altLang="ru-RU" dirty="0">
                <a:hlinkClick r:id="rId5" action="ppaction://hlinksldjump"/>
              </a:rPr>
              <a:t> государственный техникум имени Героя Социалистического Труда Анатолия Устиновича Сычёва»</a:t>
            </a:r>
            <a:endParaRPr lang="ru-RU" altLang="ru-RU" dirty="0"/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461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191344" y="1163397"/>
            <a:ext cx="7685310" cy="880502"/>
            <a:chOff x="3647728" y="2378006"/>
            <a:chExt cx="7685310" cy="880502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3647728" y="2378006"/>
              <a:ext cx="7685310" cy="880502"/>
              <a:chOff x="1296" y="1824"/>
              <a:chExt cx="3001" cy="432"/>
            </a:xfrm>
            <a:solidFill>
              <a:srgbClr val="FF0000"/>
            </a:solidFill>
          </p:grpSpPr>
          <p:sp>
            <p:nvSpPr>
              <p:cNvPr id="88112" name="AutoShape 48"/>
              <p:cNvSpPr>
                <a:spLocks noChangeArrowheads="1"/>
              </p:cNvSpPr>
              <p:nvPr/>
            </p:nvSpPr>
            <p:spPr bwMode="gray">
              <a:xfrm>
                <a:off x="1561" y="1917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3" name="AutoShape 4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4" name="Text Box 50"/>
              <p:cNvSpPr txBox="1">
                <a:spLocks noChangeArrowheads="1"/>
              </p:cNvSpPr>
              <p:nvPr/>
            </p:nvSpPr>
            <p:spPr bwMode="gray">
              <a:xfrm>
                <a:off x="1714" y="1942"/>
                <a:ext cx="2160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>
                    <a:solidFill>
                      <a:schemeClr val="bg1"/>
                    </a:solidFill>
                  </a:rPr>
                  <a:t>Для лиц с нарушением слуха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115" name="Text Box 5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pic>
          <p:nvPicPr>
            <p:cNvPr id="36" name="Рисунок 3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10377814" y="2545282"/>
              <a:ext cx="668157" cy="6318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538501" y="1923464"/>
            <a:ext cx="11377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Юго-Западное территориальное управление</a:t>
            </a:r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3" action="ppaction://hlinksldjump"/>
              </a:rPr>
              <a:t>Обшаровский</a:t>
            </a:r>
            <a:r>
              <a:rPr lang="ru-RU" altLang="ru-RU" dirty="0">
                <a:hlinkClick r:id="rId3" action="ppaction://hlinksldjump"/>
              </a:rPr>
              <a:t> государственный техникум </a:t>
            </a:r>
            <a:r>
              <a:rPr lang="ru-RU" altLang="ru-RU" dirty="0" err="1">
                <a:hlinkClick r:id="rId3" action="ppaction://hlinksldjump"/>
              </a:rPr>
              <a:t>им.В.И.Суркова</a:t>
            </a:r>
            <a:r>
              <a:rPr lang="ru-RU" altLang="ru-RU" dirty="0">
                <a:hlinkClick r:id="rId3" action="ppaction://hlinksldjump"/>
              </a:rPr>
              <a:t>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бюджетное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4" action="ppaction://hlinksldjump"/>
              </a:rPr>
              <a:t>Хворостянский</a:t>
            </a:r>
            <a:r>
              <a:rPr lang="ru-RU" altLang="ru-RU" dirty="0">
                <a:hlinkClick r:id="rId4" action="ppaction://hlinksldjump"/>
              </a:rPr>
              <a:t> государственный техникум </a:t>
            </a:r>
            <a:r>
              <a:rPr lang="ru-RU" altLang="ru-RU" dirty="0" err="1">
                <a:hlinkClick r:id="rId4" action="ppaction://hlinksldjump"/>
              </a:rPr>
              <a:t>им.Юрия</a:t>
            </a:r>
            <a:r>
              <a:rPr lang="ru-RU" altLang="ru-RU" dirty="0">
                <a:hlinkClick r:id="rId4" action="ppaction://hlinksldjump"/>
              </a:rPr>
              <a:t> Рябова»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бюджетное профессиональное образовательное учреждение Самарской области «Чапаевский губернский колледж им. О. </a:t>
            </a:r>
            <a:r>
              <a:rPr lang="ru-RU" altLang="ru-RU" dirty="0" err="1">
                <a:hlinkClick r:id="rId5" action="ppaction://hlinksldjump"/>
              </a:rPr>
              <a:t>Колычева</a:t>
            </a:r>
            <a:r>
              <a:rPr lang="ru-RU" altLang="ru-RU" dirty="0">
                <a:hlinkClick r:id="rId5" action="ppaction://hlinksldjump"/>
              </a:rPr>
              <a:t>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6" action="ppaction://hlinksldjump"/>
              </a:rPr>
              <a:t>государственное бюджетное </a:t>
            </a:r>
            <a:r>
              <a:rPr lang="ru-RU" altLang="ru-RU" dirty="0" err="1">
                <a:hlinkClick r:id="rId6" action="ppaction://hlinksldjump"/>
              </a:rPr>
              <a:t>професcиональное</a:t>
            </a:r>
            <a:r>
              <a:rPr lang="ru-RU" altLang="ru-RU" dirty="0">
                <a:hlinkClick r:id="rId6" action="ppaction://hlinksldjump"/>
              </a:rPr>
              <a:t> образовательное учреждение Самарской области «</a:t>
            </a:r>
            <a:r>
              <a:rPr lang="ru-RU" altLang="ru-RU" dirty="0" err="1">
                <a:hlinkClick r:id="rId6" action="ppaction://hlinksldjump"/>
              </a:rPr>
              <a:t>Безенчукский</a:t>
            </a:r>
            <a:r>
              <a:rPr lang="ru-RU" altLang="ru-RU" dirty="0">
                <a:hlinkClick r:id="rId6" action="ppaction://hlinksldjump"/>
              </a:rPr>
              <a:t> аграрный техникум»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7" action="ppaction://hlinksldjump"/>
              </a:rPr>
              <a:t>государственное бюджетное профессиональное образовательное учреждение Самарской области «Красноармейский государственный техникум имени Героя Социалистического труда Николая Никифоровича </a:t>
            </a:r>
            <a:r>
              <a:rPr lang="ru-RU" altLang="ru-RU" dirty="0" err="1">
                <a:hlinkClick r:id="rId7" action="ppaction://hlinksldjump"/>
              </a:rPr>
              <a:t>Пенина</a:t>
            </a:r>
            <a:r>
              <a:rPr lang="ru-RU" altLang="ru-RU" dirty="0">
                <a:hlinkClick r:id="rId7" action="ppaction://hlinksldjump"/>
              </a:rPr>
              <a:t>»</a:t>
            </a:r>
            <a:endParaRPr lang="en-US" alt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32864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191344" y="1251561"/>
            <a:ext cx="7685310" cy="880502"/>
            <a:chOff x="3647728" y="2378006"/>
            <a:chExt cx="7685310" cy="880502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3647728" y="2378006"/>
              <a:ext cx="7685310" cy="880502"/>
              <a:chOff x="1296" y="1824"/>
              <a:chExt cx="3001" cy="432"/>
            </a:xfrm>
            <a:solidFill>
              <a:srgbClr val="FF0000"/>
            </a:solidFill>
          </p:grpSpPr>
          <p:sp>
            <p:nvSpPr>
              <p:cNvPr id="88112" name="AutoShape 48"/>
              <p:cNvSpPr>
                <a:spLocks noChangeArrowheads="1"/>
              </p:cNvSpPr>
              <p:nvPr/>
            </p:nvSpPr>
            <p:spPr bwMode="gray">
              <a:xfrm>
                <a:off x="1561" y="1917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3" name="AutoShape 4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4" name="Text Box 50"/>
              <p:cNvSpPr txBox="1">
                <a:spLocks noChangeArrowheads="1"/>
              </p:cNvSpPr>
              <p:nvPr/>
            </p:nvSpPr>
            <p:spPr bwMode="gray">
              <a:xfrm>
                <a:off x="1714" y="1942"/>
                <a:ext cx="2160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>
                    <a:solidFill>
                      <a:schemeClr val="bg1"/>
                    </a:solidFill>
                  </a:rPr>
                  <a:t>Для лиц с нарушением слуха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115" name="Text Box 5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pic>
          <p:nvPicPr>
            <p:cNvPr id="36" name="Рисунок 3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10377814" y="2545282"/>
              <a:ext cx="668157" cy="6318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601639" y="2257486"/>
            <a:ext cx="113772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Поволжское территориальное управление</a:t>
            </a:r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автономное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3" action="ppaction://hlinksldjump"/>
              </a:rPr>
              <a:t>Новокуйбышевский</a:t>
            </a:r>
            <a:r>
              <a:rPr lang="ru-RU" altLang="ru-RU" dirty="0">
                <a:hlinkClick r:id="rId3" action="ppaction://hlinksldjump"/>
              </a:rPr>
              <a:t> гуманитарно-технологический колледж»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автономное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4" action="ppaction://hlinksldjump"/>
              </a:rPr>
              <a:t>Новокуйбышевский</a:t>
            </a:r>
            <a:r>
              <a:rPr lang="ru-RU" altLang="ru-RU" dirty="0">
                <a:hlinkClick r:id="rId4" action="ppaction://hlinksldjump"/>
              </a:rPr>
              <a:t> нефтехимический техникум»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latin typeface="Arial Black" panose="020B0A04020102020204" pitchFamily="34" charset="0"/>
              </a:rPr>
              <a:t>Центральное территориальное управление</a:t>
            </a:r>
          </a:p>
          <a:p>
            <a:pPr eaLnBrk="0" hangingPunct="0"/>
            <a:endParaRPr lang="ru-RU" alt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автономное профессиональное образовательное учреждение Самарской области «Жигулевский государственный колледж»</a:t>
            </a:r>
            <a:endParaRPr lang="ru-RU" altLang="ru-RU" dirty="0"/>
          </a:p>
          <a:p>
            <a:pPr eaLnBrk="0" hangingPunct="0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53300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5560" y="692696"/>
            <a:ext cx="7239000" cy="762000"/>
          </a:xfrm>
        </p:spPr>
        <p:txBody>
          <a:bodyPr/>
          <a:lstStyle/>
          <a:p>
            <a:pPr algn="l"/>
            <a:r>
              <a:rPr lang="ru-RU" altLang="ru-RU" sz="3200" b="0" dirty="0">
                <a:latin typeface="Arial Black" panose="020B0A04020102020204" pitchFamily="34" charset="0"/>
              </a:rPr>
              <a:t>Образование </a:t>
            </a:r>
            <a:br>
              <a:rPr lang="ru-RU" altLang="ru-RU" sz="3200" b="0" dirty="0">
                <a:latin typeface="Arial Black" panose="020B0A04020102020204" pitchFamily="34" charset="0"/>
              </a:rPr>
            </a:br>
            <a:r>
              <a:rPr lang="ru-RU" altLang="ru-RU" sz="3200" b="0" dirty="0">
                <a:latin typeface="Arial Black" panose="020B0A04020102020204" pitchFamily="34" charset="0"/>
              </a:rPr>
              <a:t>для инвалидов и лиц с ОВЗ </a:t>
            </a:r>
            <a:br>
              <a:rPr lang="ru-RU" altLang="ru-RU" sz="3200" b="0" dirty="0">
                <a:latin typeface="Arial Black" panose="020B0A04020102020204" pitchFamily="34" charset="0"/>
              </a:rPr>
            </a:br>
            <a:r>
              <a:rPr lang="ru-RU" altLang="ru-RU" sz="3200" b="0" dirty="0">
                <a:latin typeface="Arial Black" panose="020B0A04020102020204" pitchFamily="34" charset="0"/>
              </a:rPr>
              <a:t>в Самарской области</a:t>
            </a:r>
            <a:endParaRPr lang="en-US" altLang="ru-RU" sz="3200" b="0" dirty="0"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white">
          <a:xfrm>
            <a:off x="767408" y="4725144"/>
            <a:ext cx="1051316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18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Составители:</a:t>
            </a:r>
            <a:r>
              <a:rPr kumimoji="0" lang="ru-RU" altLang="ru-RU" sz="180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altLang="ru-RU" sz="1800" i="0" u="none" strike="noStrike" kern="120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cs typeface="Arial" pitchFamily="34" charset="0"/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ru-RU" altLang="ru-RU" dirty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Семенова Наталья Григорьевна</a:t>
            </a:r>
            <a:r>
              <a:rPr lang="ru-RU" altLang="ru-RU" dirty="0">
                <a:solidFill>
                  <a:schemeClr val="tx2"/>
                </a:solidFill>
                <a:cs typeface="Arial" pitchFamily="34" charset="0"/>
              </a:rPr>
              <a:t> – методист отдела воспитательных систем и технологий ЦПО Самарской области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err="1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Севостьянова</a:t>
            </a:r>
            <a:r>
              <a:rPr lang="ru-RU" dirty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 Светлана Валериановна </a:t>
            </a:r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– зав.отделением по </a:t>
            </a:r>
            <a:r>
              <a:rPr lang="ru-RU" dirty="0" err="1">
                <a:solidFill>
                  <a:schemeClr val="bg1"/>
                </a:solidFill>
                <a:cs typeface="Arial" panose="020B0604020202020204" pitchFamily="34" charset="0"/>
              </a:rPr>
              <a:t>профориентационной</a:t>
            </a:r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 работе  ГАПОУ Самарской области «Самарский металлургический колледж»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lang="ru-RU" altLang="ru-RU" dirty="0">
              <a:solidFill>
                <a:schemeClr val="tx2"/>
              </a:solidFill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ru-RU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41190" y="1892944"/>
            <a:ext cx="113772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Самарское территориальное управление</a:t>
            </a:r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altLang="ru-RU" dirty="0">
                <a:hlinkClick r:id="rId2" action="ppaction://hlinksldjump"/>
              </a:rPr>
              <a:t>государственное бюджетное профессиональное образовательное учреждение Самарской области «Самарский многопрофильный колледж им. Бартенева В.В.»</a:t>
            </a:r>
            <a:endParaRPr lang="ru-RU" altLang="ru-RU" dirty="0"/>
          </a:p>
          <a:p>
            <a:pPr eaLnBrk="0" hangingPunct="0"/>
            <a:endParaRPr lang="ru-RU" dirty="0"/>
          </a:p>
          <a:p>
            <a:pPr eaLnBrk="0" hangingPunct="0"/>
            <a:r>
              <a:rPr lang="ru-RU" dirty="0">
                <a:hlinkClick r:id="rId3" action="ppaction://hlinksldjump"/>
              </a:rPr>
              <a:t>государственное бюджетное профессиональное образовательное учреждение «Самарский медицинский колледж им. </a:t>
            </a:r>
            <a:r>
              <a:rPr lang="ru-RU" dirty="0" err="1">
                <a:hlinkClick r:id="rId3" action="ppaction://hlinksldjump"/>
              </a:rPr>
              <a:t>Н.Ляпиной</a:t>
            </a:r>
            <a:r>
              <a:rPr lang="ru-RU" dirty="0">
                <a:hlinkClick r:id="rId3" action="ppaction://hlinksldjump"/>
              </a:rPr>
              <a:t>»</a:t>
            </a:r>
            <a:endParaRPr lang="ru-RU" dirty="0"/>
          </a:p>
          <a:p>
            <a:pPr eaLnBrk="0" hangingPunct="0"/>
            <a:endParaRPr lang="ru-RU" dirty="0"/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бюджетное профессиональное образовательное учреждение Самарской области «Поволжский государственный колледж»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бюджетное профессиональное образовательное учреждение Самарской области «Технологический колледж </a:t>
            </a:r>
            <a:r>
              <a:rPr lang="ru-RU" altLang="ru-RU" dirty="0" err="1">
                <a:hlinkClick r:id="rId5" action="ppaction://hlinksldjump"/>
              </a:rPr>
              <a:t>им.Н.Д.Кузнецова</a:t>
            </a:r>
            <a:r>
              <a:rPr lang="ru-RU" altLang="ru-RU" dirty="0">
                <a:hlinkClick r:id="rId5" action="ppaction://hlinksldjump"/>
              </a:rPr>
              <a:t>»</a:t>
            </a:r>
            <a:endParaRPr lang="ru-RU" altLang="ru-RU" dirty="0"/>
          </a:p>
          <a:p>
            <a:pPr eaLnBrk="0" hangingPunct="0"/>
            <a:endParaRPr lang="ru-RU" altLang="ru-RU" dirty="0">
              <a:hlinkClick r:id="rId6" action="ppaction://hlinksldjump"/>
            </a:endParaRPr>
          </a:p>
          <a:p>
            <a:pPr eaLnBrk="0" hangingPunct="0"/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21097" y="1022058"/>
            <a:ext cx="7685310" cy="907308"/>
            <a:chOff x="3643617" y="3272242"/>
            <a:chExt cx="7685310" cy="907308"/>
          </a:xfrm>
        </p:grpSpPr>
        <p:grpSp>
          <p:nvGrpSpPr>
            <p:cNvPr id="14" name="Group 52"/>
            <p:cNvGrpSpPr>
              <a:grpSpLocks/>
            </p:cNvGrpSpPr>
            <p:nvPr/>
          </p:nvGrpSpPr>
          <p:grpSpPr bwMode="auto">
            <a:xfrm>
              <a:off x="3643617" y="3272242"/>
              <a:ext cx="7685310" cy="907308"/>
              <a:chOff x="1296" y="1824"/>
              <a:chExt cx="2759" cy="432"/>
            </a:xfrm>
          </p:grpSpPr>
          <p:sp>
            <p:nvSpPr>
              <p:cNvPr id="16" name="AutoShape 5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519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7372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5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hlink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Text Box 55"/>
              <p:cNvSpPr txBox="1">
                <a:spLocks noChangeArrowheads="1"/>
              </p:cNvSpPr>
              <p:nvPr/>
            </p:nvSpPr>
            <p:spPr bwMode="gray">
              <a:xfrm>
                <a:off x="1605" y="1937"/>
                <a:ext cx="2160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>
                    <a:solidFill>
                      <a:schemeClr val="bg1"/>
                    </a:solidFill>
                  </a:rPr>
                  <a:t>Для лиц с нарушением зрения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 Box 56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pic>
          <p:nvPicPr>
            <p:cNvPr id="15" name="Рисунок 14" descr="https://mo-strelna.ru/upload_files/pomosh/2.png"/>
            <p:cNvPicPr/>
            <p:nvPr/>
          </p:nvPicPr>
          <p:blipFill rotWithShape="1"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10500184" y="3412179"/>
              <a:ext cx="541676" cy="58946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441190" y="231691"/>
            <a:ext cx="10871200" cy="900113"/>
          </a:xfrm>
        </p:spPr>
        <p:txBody>
          <a:bodyPr/>
          <a:lstStyle/>
          <a:p>
            <a:pPr algn="l"/>
            <a:r>
              <a:rPr lang="ru-RU" altLang="ru-RU" dirty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71740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770737" y="2348444"/>
            <a:ext cx="11377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Самарское территориальное управление</a:t>
            </a:r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altLang="ru-RU" dirty="0" err="1">
                <a:hlinkClick r:id="rId2" action="ppaction://hlinksldjump"/>
              </a:rPr>
              <a:t>г</a:t>
            </a:r>
            <a:r>
              <a:rPr lang="ru-RU" altLang="ru-RU" dirty="0" err="1">
                <a:hlinkClick r:id="rId3" action="ppaction://hlinksldjump"/>
              </a:rPr>
              <a:t>государственное</a:t>
            </a:r>
            <a:r>
              <a:rPr lang="ru-RU" altLang="ru-RU" dirty="0">
                <a:hlinkClick r:id="rId3" action="ppaction://hlinksldjump"/>
              </a:rPr>
              <a:t> автономное профессиональное образовательное учреждение Самарской области «Самарский государственный колледж»</a:t>
            </a:r>
            <a:endParaRPr lang="ru-RU" altLang="ru-RU" dirty="0"/>
          </a:p>
          <a:p>
            <a:pPr eaLnBrk="0" hangingPunct="0"/>
            <a:endParaRPr lang="ru-RU" altLang="ru-RU" dirty="0">
              <a:hlinkClick r:id="rId2" action="ppaction://hlinksldjump"/>
            </a:endParaRPr>
          </a:p>
          <a:p>
            <a:pPr eaLnBrk="0" hangingPunct="0"/>
            <a:r>
              <a:rPr lang="ru-RU" altLang="ru-RU" dirty="0" err="1">
                <a:hlinkClick r:id="rId2" action="ppaction://hlinksldjump"/>
              </a:rPr>
              <a:t>осударственное</a:t>
            </a:r>
            <a:r>
              <a:rPr lang="ru-RU" altLang="ru-RU" dirty="0">
                <a:hlinkClick r:id="rId2" action="ppaction://hlinksldjump"/>
              </a:rPr>
              <a:t> бюджетное профессиональное образовательное учреждение Самарской области «Самарское областное училище культуры и искусств»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бюджетное профессиональное образовательное учреждение Самарской области «Самарское музыкальное училище им. </a:t>
            </a:r>
            <a:r>
              <a:rPr lang="ru-RU" altLang="ru-RU" dirty="0" err="1">
                <a:hlinkClick r:id="rId4" action="ppaction://hlinksldjump"/>
              </a:rPr>
              <a:t>Д.Г.Шаталова</a:t>
            </a:r>
            <a:r>
              <a:rPr lang="ru-RU" altLang="ru-RU" dirty="0">
                <a:hlinkClick r:id="rId4" action="ppaction://hlinksldjump"/>
              </a:rPr>
              <a:t>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бюджетное образовательное учреждение Самарской области «Самарский техникум промышленных технологий»</a:t>
            </a:r>
            <a:endParaRPr lang="ru-RU" altLang="ru-RU" dirty="0"/>
          </a:p>
          <a:p>
            <a:pPr eaLnBrk="0" hangingPunct="0"/>
            <a:endParaRPr lang="ru-RU" alt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91344" y="1269762"/>
            <a:ext cx="7685310" cy="907308"/>
            <a:chOff x="3643617" y="3272242"/>
            <a:chExt cx="7685310" cy="907308"/>
          </a:xfrm>
        </p:grpSpPr>
        <p:grpSp>
          <p:nvGrpSpPr>
            <p:cNvPr id="14" name="Group 52"/>
            <p:cNvGrpSpPr>
              <a:grpSpLocks/>
            </p:cNvGrpSpPr>
            <p:nvPr/>
          </p:nvGrpSpPr>
          <p:grpSpPr bwMode="auto">
            <a:xfrm>
              <a:off x="3643617" y="3272242"/>
              <a:ext cx="7685310" cy="907308"/>
              <a:chOff x="1296" y="1824"/>
              <a:chExt cx="2759" cy="432"/>
            </a:xfrm>
          </p:grpSpPr>
          <p:sp>
            <p:nvSpPr>
              <p:cNvPr id="16" name="AutoShape 5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519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7372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5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hlink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Text Box 55"/>
              <p:cNvSpPr txBox="1">
                <a:spLocks noChangeArrowheads="1"/>
              </p:cNvSpPr>
              <p:nvPr/>
            </p:nvSpPr>
            <p:spPr bwMode="gray">
              <a:xfrm>
                <a:off x="1605" y="1937"/>
                <a:ext cx="2160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>
                    <a:solidFill>
                      <a:schemeClr val="bg1"/>
                    </a:solidFill>
                  </a:rPr>
                  <a:t>Для лиц с нарушением зрения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 Box 56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pic>
          <p:nvPicPr>
            <p:cNvPr id="15" name="Рисунок 14" descr="https://mo-strelna.ru/upload_files/pomosh/2.png"/>
            <p:cNvPicPr/>
            <p:nvPr/>
          </p:nvPicPr>
          <p:blipFill rotWithShape="1"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10500184" y="3412179"/>
              <a:ext cx="541676" cy="58946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59479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11536" y="2129504"/>
            <a:ext cx="113772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Тольяттинское территориальное управление</a:t>
            </a:r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altLang="ru-RU" dirty="0">
                <a:cs typeface="Arial" panose="020B0604020202020204" pitchFamily="34" charset="0"/>
                <a:hlinkClick r:id="rId2" action="ppaction://hlinksldjump"/>
              </a:rPr>
              <a:t>государственное бюджетное профессиональное образовательное учреждение Самарской области «Тольяттинский музыкальный колледж им. </a:t>
            </a:r>
            <a:r>
              <a:rPr lang="ru-RU" altLang="ru-RU" dirty="0" err="1">
                <a:cs typeface="Arial" panose="020B0604020202020204" pitchFamily="34" charset="0"/>
                <a:hlinkClick r:id="rId2" action="ppaction://hlinksldjump"/>
              </a:rPr>
              <a:t>Р.К.Щедрина</a:t>
            </a:r>
            <a:r>
              <a:rPr lang="ru-RU" altLang="ru-RU" dirty="0">
                <a:cs typeface="Arial" panose="020B0604020202020204" pitchFamily="34" charset="0"/>
                <a:hlinkClick r:id="rId2" action="ppaction://hlinksldjump"/>
              </a:rPr>
              <a:t>»</a:t>
            </a:r>
            <a:endParaRPr lang="ru-RU" altLang="ru-RU" dirty="0">
              <a:cs typeface="Arial" panose="020B0604020202020204" pitchFamily="34" charset="0"/>
            </a:endParaRPr>
          </a:p>
          <a:p>
            <a:pPr eaLnBrk="0" hangingPunct="0"/>
            <a:endParaRPr lang="ru-RU" altLang="ru-RU" dirty="0">
              <a:cs typeface="Arial" panose="020B0604020202020204" pitchFamily="34" charset="0"/>
            </a:endParaRPr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 «Тольяттинский социально-экономический колледж»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автономное профессиональное образовательное учреждение Самарской области «Тольяттинский колледж сервисных технологий и предпринимательства»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автономное профессиональное образовательное учреждение среднего профессионального образования «Тольяттинский социально-педагогический колледж»</a:t>
            </a:r>
            <a:endParaRPr lang="ru-RU" alt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335360" y="1222196"/>
            <a:ext cx="7685310" cy="907308"/>
            <a:chOff x="3643617" y="3272242"/>
            <a:chExt cx="7685310" cy="907308"/>
          </a:xfrm>
        </p:grpSpPr>
        <p:grpSp>
          <p:nvGrpSpPr>
            <p:cNvPr id="14" name="Group 52"/>
            <p:cNvGrpSpPr>
              <a:grpSpLocks/>
            </p:cNvGrpSpPr>
            <p:nvPr/>
          </p:nvGrpSpPr>
          <p:grpSpPr bwMode="auto">
            <a:xfrm>
              <a:off x="3643617" y="3272242"/>
              <a:ext cx="7685310" cy="907308"/>
              <a:chOff x="1296" y="1824"/>
              <a:chExt cx="2759" cy="432"/>
            </a:xfrm>
          </p:grpSpPr>
          <p:sp>
            <p:nvSpPr>
              <p:cNvPr id="16" name="AutoShape 5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519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7372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5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hlink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Text Box 55"/>
              <p:cNvSpPr txBox="1">
                <a:spLocks noChangeArrowheads="1"/>
              </p:cNvSpPr>
              <p:nvPr/>
            </p:nvSpPr>
            <p:spPr bwMode="gray">
              <a:xfrm>
                <a:off x="1605" y="1937"/>
                <a:ext cx="2160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>
                    <a:solidFill>
                      <a:schemeClr val="bg1"/>
                    </a:solidFill>
                  </a:rPr>
                  <a:t>Для лиц с нарушением зрения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 Box 56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pic>
          <p:nvPicPr>
            <p:cNvPr id="15" name="Рисунок 14" descr="https://mo-strelna.ru/upload_files/pomosh/2.png"/>
            <p:cNvPicPr/>
            <p:nvPr/>
          </p:nvPicPr>
          <p:blipFill rotWithShape="1"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10500184" y="3412179"/>
              <a:ext cx="541676" cy="58946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57588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34213" y="2322507"/>
            <a:ext cx="11377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Тольяттинское территориальное управление</a:t>
            </a:r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altLang="ru-RU" dirty="0">
                <a:hlinkClick r:id="rId2" action="ppaction://hlinksldjump"/>
              </a:rPr>
              <a:t>государственное бюджетное профессиональное образовательное учреждение Самарской области «Тольяттинский медицинский колледж» (</a:t>
            </a:r>
            <a:r>
              <a:rPr lang="ru-RU" altLang="ru-RU" dirty="0" err="1">
                <a:hlinkClick r:id="rId2" action="ppaction://hlinksldjump"/>
              </a:rPr>
              <a:t>Кинель</a:t>
            </a:r>
            <a:r>
              <a:rPr lang="ru-RU" altLang="ru-RU" dirty="0">
                <a:hlinkClick r:id="rId2" action="ppaction://hlinksldjump"/>
              </a:rPr>
              <a:t>-Черкасский филиал)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бюджетное профессиональное учреждение Самарской области «Колледж гуманитарных и социально-педагогических дисциплин имени Святителя Алексия, Митрополита Московского»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Северо-Западное территориальное управление</a:t>
            </a:r>
          </a:p>
          <a:p>
            <a:pPr eaLnBrk="0" hangingPunct="0"/>
            <a:endParaRPr lang="ru-RU" altLang="ru-RU" dirty="0">
              <a:hlinkClick r:id="rId4" action="ppaction://hlinksldjump"/>
            </a:endParaRPr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бюджетное профессиональное образовательное учреждение  Самарской области «Губернский техникум </a:t>
            </a:r>
            <a:r>
              <a:rPr lang="ru-RU" altLang="ru-RU" dirty="0" err="1">
                <a:hlinkClick r:id="rId4" action="ppaction://hlinksldjump"/>
              </a:rPr>
              <a:t>м.р</a:t>
            </a:r>
            <a:r>
              <a:rPr lang="ru-RU" altLang="ru-RU" dirty="0">
                <a:hlinkClick r:id="rId4" action="ppaction://hlinksldjump"/>
              </a:rPr>
              <a:t>. </a:t>
            </a:r>
            <a:r>
              <a:rPr lang="ru-RU" altLang="ru-RU" dirty="0" err="1">
                <a:hlinkClick r:id="rId4" action="ppaction://hlinksldjump"/>
              </a:rPr>
              <a:t>Кошкинский</a:t>
            </a:r>
            <a:r>
              <a:rPr lang="ru-RU" altLang="ru-RU" dirty="0">
                <a:hlinkClick r:id="rId4" action="ppaction://hlinksldjump"/>
              </a:rPr>
              <a:t>»</a:t>
            </a:r>
            <a:endParaRPr lang="ru-RU" altLang="ru-RU" dirty="0"/>
          </a:p>
          <a:p>
            <a:pPr eaLnBrk="0" hangingPunct="0"/>
            <a:endParaRPr lang="ru-RU" alt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263352" y="1337611"/>
            <a:ext cx="7685310" cy="907308"/>
            <a:chOff x="3643617" y="3272242"/>
            <a:chExt cx="7685310" cy="907308"/>
          </a:xfrm>
        </p:grpSpPr>
        <p:grpSp>
          <p:nvGrpSpPr>
            <p:cNvPr id="14" name="Group 52"/>
            <p:cNvGrpSpPr>
              <a:grpSpLocks/>
            </p:cNvGrpSpPr>
            <p:nvPr/>
          </p:nvGrpSpPr>
          <p:grpSpPr bwMode="auto">
            <a:xfrm>
              <a:off x="3643617" y="3272242"/>
              <a:ext cx="7685310" cy="907308"/>
              <a:chOff x="1296" y="1824"/>
              <a:chExt cx="2759" cy="432"/>
            </a:xfrm>
          </p:grpSpPr>
          <p:sp>
            <p:nvSpPr>
              <p:cNvPr id="16" name="AutoShape 5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519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7372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5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hlink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Text Box 55"/>
              <p:cNvSpPr txBox="1">
                <a:spLocks noChangeArrowheads="1"/>
              </p:cNvSpPr>
              <p:nvPr/>
            </p:nvSpPr>
            <p:spPr bwMode="gray">
              <a:xfrm>
                <a:off x="1605" y="1937"/>
                <a:ext cx="2160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>
                    <a:solidFill>
                      <a:schemeClr val="bg1"/>
                    </a:solidFill>
                  </a:rPr>
                  <a:t>Для лиц с нарушением зрения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 Box 56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pic>
          <p:nvPicPr>
            <p:cNvPr id="15" name="Рисунок 14" descr="https://mo-strelna.ru/upload_files/pomosh/2.png"/>
            <p:cNvPicPr/>
            <p:nvPr/>
          </p:nvPicPr>
          <p:blipFill rotWithShape="1"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10500184" y="3412179"/>
              <a:ext cx="541676" cy="58946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97679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07573" y="2114428"/>
            <a:ext cx="11377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Западное территориальное управление</a:t>
            </a:r>
          </a:p>
          <a:p>
            <a:pPr eaLnBrk="0" hangingPunct="0"/>
            <a:endParaRPr lang="ru-RU" dirty="0"/>
          </a:p>
          <a:p>
            <a:pPr eaLnBrk="0" hangingPunct="0"/>
            <a:r>
              <a:rPr lang="ru-RU" dirty="0">
                <a:hlinkClick r:id="rId2" action="ppaction://hlinksldjump"/>
              </a:rPr>
              <a:t>государственное бюджетное профессиональное образовательное учреждение Самарской области «</a:t>
            </a:r>
            <a:r>
              <a:rPr lang="ru-RU" dirty="0" err="1">
                <a:hlinkClick r:id="rId2" action="ppaction://hlinksldjump"/>
              </a:rPr>
              <a:t>Сызранский</a:t>
            </a:r>
            <a:r>
              <a:rPr lang="ru-RU" dirty="0">
                <a:hlinkClick r:id="rId2" action="ppaction://hlinksldjump"/>
              </a:rPr>
              <a:t> медико-гуманитарный колледж»</a:t>
            </a:r>
            <a:endParaRPr lang="ru-RU" dirty="0"/>
          </a:p>
          <a:p>
            <a:pPr eaLnBrk="0" hangingPunct="0"/>
            <a:endParaRPr lang="ru-RU" dirty="0"/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3" action="ppaction://hlinksldjump"/>
              </a:rPr>
              <a:t>Сызранский</a:t>
            </a:r>
            <a:r>
              <a:rPr lang="ru-RU" altLang="ru-RU" dirty="0">
                <a:hlinkClick r:id="rId3" action="ppaction://hlinksldjump"/>
              </a:rPr>
              <a:t> политехнический колледж»</a:t>
            </a:r>
            <a:endParaRPr lang="ru-RU" altLang="ru-RU" dirty="0"/>
          </a:p>
          <a:p>
            <a:pPr eaLnBrk="0" hangingPunct="0"/>
            <a:endParaRPr lang="en-US" altLang="ru-RU" dirty="0"/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бюджетное профессиональное образовательное учреждение Самарской области «Губернский колледж г. Сызрани»</a:t>
            </a:r>
            <a:endParaRPr lang="ru-RU" altLang="ru-RU" dirty="0"/>
          </a:p>
          <a:p>
            <a:pPr eaLnBrk="0" hangingPunct="0"/>
            <a:endParaRPr lang="ru-RU" dirty="0"/>
          </a:p>
          <a:p>
            <a:pPr eaLnBrk="0" hangingPunct="0"/>
            <a:r>
              <a:rPr lang="ru-RU" dirty="0" err="1">
                <a:latin typeface="Arial Black" panose="020B0A04020102020204" pitchFamily="34" charset="0"/>
              </a:rPr>
              <a:t>Кинельское</a:t>
            </a:r>
            <a:r>
              <a:rPr lang="ru-RU" dirty="0">
                <a:latin typeface="Arial Black" panose="020B0A04020102020204" pitchFamily="34" charset="0"/>
              </a:rPr>
              <a:t> территориальное управление</a:t>
            </a:r>
          </a:p>
          <a:p>
            <a:pPr eaLnBrk="0" hangingPunct="0"/>
            <a:endParaRPr lang="ru-RU" altLang="ru-RU" dirty="0">
              <a:hlinkClick r:id="rId5" action="ppaction://hlinksldjump"/>
            </a:endParaRPr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бюджетное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5" action="ppaction://hlinksldjump"/>
              </a:rPr>
              <a:t>Кинельский</a:t>
            </a:r>
            <a:r>
              <a:rPr lang="ru-RU" altLang="ru-RU" dirty="0">
                <a:hlinkClick r:id="rId5" action="ppaction://hlinksldjump"/>
              </a:rPr>
              <a:t> государственный техникум»</a:t>
            </a:r>
            <a:endParaRPr lang="ru-RU" altLang="ru-RU" dirty="0"/>
          </a:p>
          <a:p>
            <a:pPr eaLnBrk="0" hangingPunct="0"/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91344" y="1215520"/>
            <a:ext cx="7685310" cy="907308"/>
            <a:chOff x="3643617" y="3272242"/>
            <a:chExt cx="7685310" cy="907308"/>
          </a:xfrm>
        </p:grpSpPr>
        <p:grpSp>
          <p:nvGrpSpPr>
            <p:cNvPr id="14" name="Group 52"/>
            <p:cNvGrpSpPr>
              <a:grpSpLocks/>
            </p:cNvGrpSpPr>
            <p:nvPr/>
          </p:nvGrpSpPr>
          <p:grpSpPr bwMode="auto">
            <a:xfrm>
              <a:off x="3643617" y="3272242"/>
              <a:ext cx="7685310" cy="907308"/>
              <a:chOff x="1296" y="1824"/>
              <a:chExt cx="2759" cy="432"/>
            </a:xfrm>
          </p:grpSpPr>
          <p:sp>
            <p:nvSpPr>
              <p:cNvPr id="16" name="AutoShape 5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519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7372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5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hlink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Text Box 55"/>
              <p:cNvSpPr txBox="1">
                <a:spLocks noChangeArrowheads="1"/>
              </p:cNvSpPr>
              <p:nvPr/>
            </p:nvSpPr>
            <p:spPr bwMode="gray">
              <a:xfrm>
                <a:off x="1605" y="1937"/>
                <a:ext cx="2160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>
                    <a:solidFill>
                      <a:schemeClr val="bg1"/>
                    </a:solidFill>
                  </a:rPr>
                  <a:t>Для лиц с нарушением зрения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 Box 56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pic>
          <p:nvPicPr>
            <p:cNvPr id="15" name="Рисунок 14" descr="https://mo-strelna.ru/upload_files/pomosh/2.png"/>
            <p:cNvPicPr/>
            <p:nvPr/>
          </p:nvPicPr>
          <p:blipFill rotWithShape="1"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10500184" y="3412179"/>
              <a:ext cx="541676" cy="58946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32768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35360" y="157106"/>
            <a:ext cx="10871200" cy="900113"/>
          </a:xfrm>
        </p:spPr>
        <p:txBody>
          <a:bodyPr/>
          <a:lstStyle/>
          <a:p>
            <a:pPr algn="l"/>
            <a:r>
              <a:rPr lang="ru-RU" altLang="ru-RU" dirty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97394" y="2037934"/>
            <a:ext cx="11377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err="1">
                <a:latin typeface="Arial Black" panose="020B0A04020102020204" pitchFamily="34" charset="0"/>
              </a:rPr>
              <a:t>Отрадненское</a:t>
            </a:r>
            <a:r>
              <a:rPr lang="ru-RU" dirty="0">
                <a:latin typeface="Arial Black" panose="020B0A04020102020204" pitchFamily="34" charset="0"/>
              </a:rPr>
              <a:t> территориальное управление</a:t>
            </a:r>
          </a:p>
          <a:p>
            <a:pPr eaLnBrk="0" hangingPunct="0"/>
            <a:endParaRPr lang="ru-RU" altLang="ru-RU" dirty="0">
              <a:hlinkClick r:id="rId2" action="ppaction://hlinksldjump"/>
            </a:endParaRPr>
          </a:p>
          <a:p>
            <a:pPr eaLnBrk="0" hangingPunct="0"/>
            <a:r>
              <a:rPr lang="ru-RU" altLang="ru-RU" dirty="0">
                <a:hlinkClick r:id="rId2" action="ppaction://hlinksldjump"/>
              </a:rPr>
              <a:t>государственное бюджетное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2" action="ppaction://hlinksldjump"/>
              </a:rPr>
              <a:t>Отрадненский</a:t>
            </a:r>
            <a:r>
              <a:rPr lang="ru-RU" altLang="ru-RU" dirty="0">
                <a:hlinkClick r:id="rId2" action="ppaction://hlinksldjump"/>
              </a:rPr>
              <a:t> нефтяной техникум»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Северное территориальное управление</a:t>
            </a:r>
          </a:p>
          <a:p>
            <a:pPr eaLnBrk="0" hangingPunct="0"/>
            <a:endParaRPr lang="ru-RU" altLang="ru-RU" dirty="0">
              <a:hlinkClick r:id="rId3" action="ppaction://hlinksldjump"/>
            </a:endParaRPr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 «Сергиевский губернский техникум»</a:t>
            </a:r>
            <a:endParaRPr lang="ru-RU" altLang="ru-RU" dirty="0"/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Северо-Восточное территориальное управление</a:t>
            </a:r>
          </a:p>
          <a:p>
            <a:pPr eaLnBrk="0" hangingPunct="0"/>
            <a:endParaRPr lang="ru-RU" altLang="ru-RU" dirty="0">
              <a:hlinkClick r:id="rId4" action="ppaction://hlinksldjump"/>
            </a:endParaRPr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бюджетное профессиональное образовательное учреждение Самарской области «Губернский колледж города Похвистнево»</a:t>
            </a:r>
            <a:endParaRPr lang="ru-RU" alt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91344" y="1060550"/>
            <a:ext cx="7685310" cy="907308"/>
            <a:chOff x="3643617" y="3272242"/>
            <a:chExt cx="7685310" cy="907308"/>
          </a:xfrm>
        </p:grpSpPr>
        <p:grpSp>
          <p:nvGrpSpPr>
            <p:cNvPr id="14" name="Group 52"/>
            <p:cNvGrpSpPr>
              <a:grpSpLocks/>
            </p:cNvGrpSpPr>
            <p:nvPr/>
          </p:nvGrpSpPr>
          <p:grpSpPr bwMode="auto">
            <a:xfrm>
              <a:off x="3643617" y="3272242"/>
              <a:ext cx="7685310" cy="907308"/>
              <a:chOff x="1296" y="1824"/>
              <a:chExt cx="2759" cy="432"/>
            </a:xfrm>
          </p:grpSpPr>
          <p:sp>
            <p:nvSpPr>
              <p:cNvPr id="16" name="AutoShape 5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519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7372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5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hlink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Text Box 55"/>
              <p:cNvSpPr txBox="1">
                <a:spLocks noChangeArrowheads="1"/>
              </p:cNvSpPr>
              <p:nvPr/>
            </p:nvSpPr>
            <p:spPr bwMode="gray">
              <a:xfrm>
                <a:off x="1605" y="1937"/>
                <a:ext cx="2160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>
                    <a:solidFill>
                      <a:schemeClr val="bg1"/>
                    </a:solidFill>
                  </a:rPr>
                  <a:t>Для лиц с нарушением зрения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 Box 56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pic>
          <p:nvPicPr>
            <p:cNvPr id="15" name="Рисунок 14" descr="https://mo-strelna.ru/upload_files/pomosh/2.png"/>
            <p:cNvPicPr/>
            <p:nvPr/>
          </p:nvPicPr>
          <p:blipFill rotWithShape="1"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10500184" y="3412179"/>
              <a:ext cx="541676" cy="58946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21387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6647" y="214558"/>
            <a:ext cx="10871200" cy="900113"/>
          </a:xfrm>
        </p:spPr>
        <p:txBody>
          <a:bodyPr/>
          <a:lstStyle/>
          <a:p>
            <a:pPr algn="l"/>
            <a:r>
              <a:rPr lang="ru-RU" altLang="ru-RU" dirty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74323" y="1888358"/>
            <a:ext cx="113772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Юго-Западное территориальное управление</a:t>
            </a:r>
          </a:p>
          <a:p>
            <a:pPr eaLnBrk="0" hangingPunct="0"/>
            <a:r>
              <a:rPr lang="ru-RU" altLang="ru-RU" dirty="0">
                <a:hlinkClick r:id="rId2" action="ppaction://hlinksldjump"/>
              </a:rPr>
              <a:t>государственное бюджетное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2" action="ppaction://hlinksldjump"/>
              </a:rPr>
              <a:t>Обшаровский</a:t>
            </a:r>
            <a:r>
              <a:rPr lang="ru-RU" altLang="ru-RU" dirty="0">
                <a:hlinkClick r:id="rId2" action="ppaction://hlinksldjump"/>
              </a:rPr>
              <a:t> государственный техникум </a:t>
            </a:r>
            <a:r>
              <a:rPr lang="ru-RU" altLang="ru-RU" dirty="0" err="1">
                <a:hlinkClick r:id="rId2" action="ppaction://hlinksldjump"/>
              </a:rPr>
              <a:t>им.В.И.Суркова</a:t>
            </a:r>
            <a:r>
              <a:rPr lang="ru-RU" altLang="ru-RU" dirty="0">
                <a:hlinkClick r:id="rId2" action="ppaction://hlinksldjump"/>
              </a:rPr>
              <a:t>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3" action="ppaction://hlinksldjump"/>
              </a:rPr>
              <a:t>Хворостянский</a:t>
            </a:r>
            <a:r>
              <a:rPr lang="ru-RU" altLang="ru-RU" dirty="0">
                <a:hlinkClick r:id="rId3" action="ppaction://hlinksldjump"/>
              </a:rPr>
              <a:t> государственный техникум </a:t>
            </a:r>
            <a:r>
              <a:rPr lang="ru-RU" altLang="ru-RU" dirty="0" err="1">
                <a:hlinkClick r:id="rId3" action="ppaction://hlinksldjump"/>
              </a:rPr>
              <a:t>им.Юрия</a:t>
            </a:r>
            <a:r>
              <a:rPr lang="ru-RU" altLang="ru-RU" dirty="0">
                <a:hlinkClick r:id="rId3" action="ppaction://hlinksldjump"/>
              </a:rPr>
              <a:t> Рябова»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бюджетное </a:t>
            </a:r>
            <a:r>
              <a:rPr lang="ru-RU" altLang="ru-RU" dirty="0" err="1">
                <a:hlinkClick r:id="rId4" action="ppaction://hlinksldjump"/>
              </a:rPr>
              <a:t>професcиональное</a:t>
            </a:r>
            <a:r>
              <a:rPr lang="ru-RU" altLang="ru-RU" dirty="0">
                <a:hlinkClick r:id="rId4" action="ppaction://hlinksldjump"/>
              </a:rPr>
              <a:t> образовательное учреждение Самарской области «</a:t>
            </a:r>
            <a:r>
              <a:rPr lang="ru-RU" altLang="ru-RU" dirty="0" err="1">
                <a:hlinkClick r:id="rId4" action="ppaction://hlinksldjump"/>
              </a:rPr>
              <a:t>Безенчукский</a:t>
            </a:r>
            <a:r>
              <a:rPr lang="ru-RU" altLang="ru-RU" dirty="0">
                <a:hlinkClick r:id="rId4" action="ppaction://hlinksldjump"/>
              </a:rPr>
              <a:t> аграрный техникум»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бюджетное профессиональное образовательное учреждение Самарской области " Красноармейский государственный техникум имени Героя Социалистического труда Николая Никифоровича </a:t>
            </a:r>
            <a:r>
              <a:rPr lang="ru-RU" altLang="ru-RU" dirty="0" err="1">
                <a:hlinkClick r:id="rId5" action="ppaction://hlinksldjump"/>
              </a:rPr>
              <a:t>Пенина</a:t>
            </a:r>
            <a:r>
              <a:rPr lang="ru-RU" altLang="ru-RU" dirty="0">
                <a:hlinkClick r:id="rId5" action="ppaction://hlinksldjump"/>
              </a:rPr>
              <a:t>»</a:t>
            </a:r>
            <a:endParaRPr lang="ru-RU" altLang="ru-RU" dirty="0"/>
          </a:p>
          <a:p>
            <a:pPr eaLnBrk="0" hangingPunct="0"/>
            <a:endParaRPr lang="ru-RU" altLang="ru-RU" dirty="0">
              <a:hlinkClick r:id="rId6" action="ppaction://hlinksldjump"/>
            </a:endParaRPr>
          </a:p>
          <a:p>
            <a:pPr eaLnBrk="0" hangingPunct="0"/>
            <a:r>
              <a:rPr lang="ru-RU" altLang="ru-RU" dirty="0">
                <a:hlinkClick r:id="rId7" action="ppaction://hlinksldjump"/>
              </a:rPr>
              <a:t>государственное бюджетное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7" action="ppaction://hlinksldjump"/>
              </a:rPr>
              <a:t>Пестравский</a:t>
            </a:r>
            <a:r>
              <a:rPr lang="ru-RU" altLang="ru-RU" dirty="0">
                <a:hlinkClick r:id="rId7" action="ppaction://hlinksldjump"/>
              </a:rPr>
              <a:t> государственный техникум имени Героя Социалистического Труда Анатолия Устиновича Сычёва»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endParaRPr lang="en-US" alt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0" y="1050653"/>
            <a:ext cx="7685310" cy="907308"/>
            <a:chOff x="3643617" y="3272242"/>
            <a:chExt cx="7685310" cy="907308"/>
          </a:xfrm>
        </p:grpSpPr>
        <p:grpSp>
          <p:nvGrpSpPr>
            <p:cNvPr id="14" name="Group 52"/>
            <p:cNvGrpSpPr>
              <a:grpSpLocks/>
            </p:cNvGrpSpPr>
            <p:nvPr/>
          </p:nvGrpSpPr>
          <p:grpSpPr bwMode="auto">
            <a:xfrm>
              <a:off x="3643617" y="3272242"/>
              <a:ext cx="7685310" cy="907308"/>
              <a:chOff x="1296" y="1824"/>
              <a:chExt cx="2759" cy="432"/>
            </a:xfrm>
          </p:grpSpPr>
          <p:sp>
            <p:nvSpPr>
              <p:cNvPr id="16" name="AutoShape 5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519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7372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5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hlink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Text Box 55"/>
              <p:cNvSpPr txBox="1">
                <a:spLocks noChangeArrowheads="1"/>
              </p:cNvSpPr>
              <p:nvPr/>
            </p:nvSpPr>
            <p:spPr bwMode="gray">
              <a:xfrm>
                <a:off x="1605" y="1937"/>
                <a:ext cx="2160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>
                    <a:solidFill>
                      <a:schemeClr val="bg1"/>
                    </a:solidFill>
                  </a:rPr>
                  <a:t>Для лиц с нарушением зрения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 Box 56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pic>
          <p:nvPicPr>
            <p:cNvPr id="15" name="Рисунок 14" descr="https://mo-strelna.ru/upload_files/pomosh/2.png"/>
            <p:cNvPicPr/>
            <p:nvPr/>
          </p:nvPicPr>
          <p:blipFill rotWithShape="1"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10500184" y="3412179"/>
              <a:ext cx="541676" cy="58946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134305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47755" y="2713553"/>
            <a:ext cx="113772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Поволжское территориальное управление</a:t>
            </a:r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altLang="ru-RU" dirty="0">
                <a:hlinkClick r:id="rId2" action="ppaction://hlinksldjump"/>
              </a:rPr>
              <a:t>государственное автономное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2" action="ppaction://hlinksldjump"/>
              </a:rPr>
              <a:t>Новокуйбышевский</a:t>
            </a:r>
            <a:r>
              <a:rPr lang="ru-RU" altLang="ru-RU" dirty="0">
                <a:hlinkClick r:id="rId2" action="ppaction://hlinksldjump"/>
              </a:rPr>
              <a:t> гуманитарно-технологический колледж»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Юго-Восточное территориальное управление</a:t>
            </a:r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3" action="ppaction://hlinksldjump"/>
              </a:rPr>
              <a:t>Нефтегорский</a:t>
            </a:r>
            <a:r>
              <a:rPr lang="ru-RU" altLang="ru-RU" dirty="0">
                <a:hlinkClick r:id="rId3" action="ppaction://hlinksldjump"/>
              </a:rPr>
              <a:t> государственный техникум»</a:t>
            </a:r>
            <a:endParaRPr lang="en-US" altLang="ru-RU" dirty="0"/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endParaRPr lang="ru-RU" altLang="ru-RU" dirty="0"/>
          </a:p>
          <a:p>
            <a:pPr eaLnBrk="0" hangingPunct="0"/>
            <a:endParaRPr lang="ru-RU" alt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91344" y="1149994"/>
            <a:ext cx="7685310" cy="907308"/>
            <a:chOff x="3643617" y="3272242"/>
            <a:chExt cx="7685310" cy="907308"/>
          </a:xfrm>
        </p:grpSpPr>
        <p:grpSp>
          <p:nvGrpSpPr>
            <p:cNvPr id="14" name="Group 52"/>
            <p:cNvGrpSpPr>
              <a:grpSpLocks/>
            </p:cNvGrpSpPr>
            <p:nvPr/>
          </p:nvGrpSpPr>
          <p:grpSpPr bwMode="auto">
            <a:xfrm>
              <a:off x="3643617" y="3272242"/>
              <a:ext cx="7685310" cy="907308"/>
              <a:chOff x="1296" y="1824"/>
              <a:chExt cx="2759" cy="432"/>
            </a:xfrm>
          </p:grpSpPr>
          <p:sp>
            <p:nvSpPr>
              <p:cNvPr id="16" name="AutoShape 5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519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7372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5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hlink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Text Box 55"/>
              <p:cNvSpPr txBox="1">
                <a:spLocks noChangeArrowheads="1"/>
              </p:cNvSpPr>
              <p:nvPr/>
            </p:nvSpPr>
            <p:spPr bwMode="gray">
              <a:xfrm>
                <a:off x="1605" y="1937"/>
                <a:ext cx="2160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>
                    <a:solidFill>
                      <a:schemeClr val="bg1"/>
                    </a:solidFill>
                  </a:rPr>
                  <a:t>Для лиц с нарушением зрения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 Box 56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pic>
          <p:nvPicPr>
            <p:cNvPr id="15" name="Рисунок 14" descr="https://mo-strelna.ru/upload_files/pomosh/2.png"/>
            <p:cNvPicPr/>
            <p:nvPr/>
          </p:nvPicPr>
          <p:blipFill rotWithShape="1"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10500184" y="3412179"/>
              <a:ext cx="541676" cy="58946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21912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1190" y="193225"/>
            <a:ext cx="10871200" cy="900113"/>
          </a:xfrm>
        </p:spPr>
        <p:txBody>
          <a:bodyPr/>
          <a:lstStyle/>
          <a:p>
            <a:pPr algn="l"/>
            <a:r>
              <a:rPr lang="ru-RU" altLang="ru-RU" dirty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41190" y="1956482"/>
            <a:ext cx="113772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Самарское территориальное управление</a:t>
            </a:r>
          </a:p>
          <a:p>
            <a:pPr eaLnBrk="0" hangingPunct="0"/>
            <a:endParaRPr lang="ru-RU" dirty="0">
              <a:hlinkClick r:id="rId2" action="ppaction://hlinksldjump"/>
            </a:endParaRPr>
          </a:p>
          <a:p>
            <a:pPr eaLnBrk="0" hangingPunct="0"/>
            <a:r>
              <a:rPr lang="ru-RU" dirty="0">
                <a:hlinkClick r:id="rId2" action="ppaction://hlinksldjump"/>
              </a:rPr>
              <a:t>государственное автономное профессиональное образовательное учреждение Самарской области "Самарский государственный колледж " </a:t>
            </a:r>
            <a:endParaRPr lang="ru-RU" dirty="0"/>
          </a:p>
          <a:p>
            <a:pPr eaLnBrk="0" hangingPunct="0"/>
            <a:endParaRPr lang="ru-RU" dirty="0"/>
          </a:p>
          <a:p>
            <a:pPr eaLnBrk="0" hangingPunct="0"/>
            <a:r>
              <a:rPr lang="ru-RU" dirty="0">
                <a:hlinkClick r:id="rId3" action="ppaction://hlinksldjump"/>
              </a:rPr>
              <a:t>государственное бюджетное профессиональное образовательное учреждение «Самарский медицинский колледж им. </a:t>
            </a:r>
            <a:r>
              <a:rPr lang="ru-RU" dirty="0" err="1">
                <a:hlinkClick r:id="rId3" action="ppaction://hlinksldjump"/>
              </a:rPr>
              <a:t>Н.Ляпиной</a:t>
            </a:r>
            <a:r>
              <a:rPr lang="ru-RU" dirty="0">
                <a:hlinkClick r:id="rId3" action="ppaction://hlinksldjump"/>
              </a:rPr>
              <a:t>» </a:t>
            </a:r>
            <a:endParaRPr lang="ru-RU" dirty="0"/>
          </a:p>
          <a:p>
            <a:pPr eaLnBrk="0" hangingPunct="0"/>
            <a:r>
              <a:rPr lang="ru-RU" dirty="0" err="1">
                <a:hlinkClick r:id="rId4" action="ppaction://hlinksldjump"/>
              </a:rPr>
              <a:t>Безенчукский</a:t>
            </a:r>
            <a:r>
              <a:rPr lang="ru-RU" dirty="0">
                <a:hlinkClick r:id="rId4" action="ppaction://hlinksldjump"/>
              </a:rPr>
              <a:t> филиал</a:t>
            </a:r>
            <a:endParaRPr 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бюджетное профессиональное образовательное учреждение Самарской области «Технологический колледж </a:t>
            </a:r>
            <a:r>
              <a:rPr lang="ru-RU" altLang="ru-RU" dirty="0" err="1">
                <a:hlinkClick r:id="rId5" action="ppaction://hlinksldjump"/>
              </a:rPr>
              <a:t>им.Н.Д.Кузнецова</a:t>
            </a:r>
            <a:r>
              <a:rPr lang="ru-RU" altLang="ru-RU" dirty="0">
                <a:hlinkClick r:id="rId5" action="ppaction://hlinksldjump"/>
              </a:rPr>
              <a:t>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6" action="ppaction://hlinksldjump"/>
              </a:rPr>
              <a:t>государственное автономное профессиональное образовательное учреждение Самарской области «Самарский колледж сервиса производственного оборудования имени Героя Российской Федерации </a:t>
            </a:r>
            <a:r>
              <a:rPr lang="ru-RU" altLang="ru-RU" dirty="0" err="1">
                <a:hlinkClick r:id="rId6" action="ppaction://hlinksldjump"/>
              </a:rPr>
              <a:t>Е.В.Золотухина</a:t>
            </a:r>
            <a:r>
              <a:rPr lang="ru-RU" altLang="ru-RU" dirty="0">
                <a:hlinkClick r:id="rId6" action="ppaction://hlinksldjump"/>
              </a:rPr>
              <a:t>»</a:t>
            </a:r>
            <a:endParaRPr lang="ru-RU" alt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19336" y="1004769"/>
            <a:ext cx="7747528" cy="1016262"/>
            <a:chOff x="3691848" y="4358707"/>
            <a:chExt cx="7747528" cy="1016262"/>
          </a:xfrm>
        </p:grpSpPr>
        <p:grpSp>
          <p:nvGrpSpPr>
            <p:cNvPr id="14" name="Group 57"/>
            <p:cNvGrpSpPr>
              <a:grpSpLocks/>
            </p:cNvGrpSpPr>
            <p:nvPr/>
          </p:nvGrpSpPr>
          <p:grpSpPr bwMode="auto">
            <a:xfrm>
              <a:off x="3691848" y="4358707"/>
              <a:ext cx="7747528" cy="1016262"/>
              <a:chOff x="1296" y="1824"/>
              <a:chExt cx="2918" cy="432"/>
            </a:xfrm>
            <a:solidFill>
              <a:schemeClr val="tx2">
                <a:lumMod val="75000"/>
              </a:schemeClr>
            </a:solidFill>
          </p:grpSpPr>
          <p:sp>
            <p:nvSpPr>
              <p:cNvPr id="16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678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Text Box 60"/>
              <p:cNvSpPr txBox="1">
                <a:spLocks noChangeArrowheads="1"/>
              </p:cNvSpPr>
              <p:nvPr/>
            </p:nvSpPr>
            <p:spPr bwMode="gray">
              <a:xfrm>
                <a:off x="1771" y="1956"/>
                <a:ext cx="2268" cy="14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Для лиц с нарушением ОДА (нижние конечности)</a:t>
                </a:r>
                <a:endParaRPr lang="en-US" altLang="ru-RU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Text Box 61"/>
              <p:cNvSpPr txBox="1">
                <a:spLocks noChangeArrowheads="1"/>
              </p:cNvSpPr>
              <p:nvPr/>
            </p:nvSpPr>
            <p:spPr bwMode="gray">
              <a:xfrm>
                <a:off x="1436" y="1886"/>
                <a:ext cx="136" cy="1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 dirty="0">
                    <a:solidFill>
                      <a:schemeClr val="bg2">
                        <a:lumMod val="50000"/>
                      </a:schemeClr>
                    </a:solidFill>
                  </a:rPr>
                  <a:t>4</a:t>
                </a:r>
              </a:p>
            </p:txBody>
          </p:sp>
        </p:grpSp>
        <p:pic>
          <p:nvPicPr>
            <p:cNvPr id="15" name="Рисунок 14" descr="https://pandia.ru/text/80/648/images/img3_126.jpg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10871200" y="463291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28810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1190" y="193225"/>
            <a:ext cx="10871200" cy="900113"/>
          </a:xfrm>
        </p:spPr>
        <p:txBody>
          <a:bodyPr/>
          <a:lstStyle/>
          <a:p>
            <a:pPr algn="l"/>
            <a:r>
              <a:rPr lang="ru-RU" altLang="ru-RU" dirty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30889" y="2202210"/>
            <a:ext cx="113772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Самарское территориальное управление</a:t>
            </a:r>
          </a:p>
          <a:p>
            <a:pPr eaLnBrk="0" hangingPunct="0"/>
            <a:endParaRPr lang="ru-RU" altLang="ru-RU" dirty="0">
              <a:hlinkClick r:id="rId2" action="ppaction://hlinksldjump"/>
            </a:endParaRPr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 «Самарское музыкальное училище им. </a:t>
            </a:r>
            <a:r>
              <a:rPr lang="ru-RU" altLang="ru-RU" dirty="0" err="1">
                <a:hlinkClick r:id="rId3" action="ppaction://hlinksldjump"/>
              </a:rPr>
              <a:t>Д.Г.Шаталова</a:t>
            </a:r>
            <a:r>
              <a:rPr lang="ru-RU" altLang="ru-RU" dirty="0">
                <a:hlinkClick r:id="rId3" action="ppaction://hlinksldjump"/>
              </a:rPr>
              <a:t>»</a:t>
            </a:r>
            <a:endParaRPr lang="ru-RU" altLang="ru-RU" dirty="0"/>
          </a:p>
          <a:p>
            <a:pPr eaLnBrk="0" hangingPunct="0"/>
            <a:endParaRPr lang="ru-RU" altLang="ru-RU" dirty="0">
              <a:hlinkClick r:id="rId4" action="ppaction://hlinksldjump"/>
            </a:endParaRPr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автономное профессиональное образовательное учреждение Самарской области «Самарский металлургический колледж»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6" action="ppaction://hlinksldjump"/>
              </a:rPr>
              <a:t>государственное бюджетное профессиональное образовательное учреждение Самарской области «Самарский многопрофильный колледж им. Бартенева В.В.»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endParaRPr lang="ru-RU" alt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19336" y="1004769"/>
            <a:ext cx="7747528" cy="1016262"/>
            <a:chOff x="3691848" y="4358707"/>
            <a:chExt cx="7747528" cy="1016262"/>
          </a:xfrm>
        </p:grpSpPr>
        <p:grpSp>
          <p:nvGrpSpPr>
            <p:cNvPr id="14" name="Group 57"/>
            <p:cNvGrpSpPr>
              <a:grpSpLocks/>
            </p:cNvGrpSpPr>
            <p:nvPr/>
          </p:nvGrpSpPr>
          <p:grpSpPr bwMode="auto">
            <a:xfrm>
              <a:off x="3691848" y="4358707"/>
              <a:ext cx="7747528" cy="1016262"/>
              <a:chOff x="1296" y="1824"/>
              <a:chExt cx="2918" cy="432"/>
            </a:xfrm>
            <a:solidFill>
              <a:schemeClr val="tx2">
                <a:lumMod val="75000"/>
              </a:schemeClr>
            </a:solidFill>
          </p:grpSpPr>
          <p:sp>
            <p:nvSpPr>
              <p:cNvPr id="16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678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Text Box 60"/>
              <p:cNvSpPr txBox="1">
                <a:spLocks noChangeArrowheads="1"/>
              </p:cNvSpPr>
              <p:nvPr/>
            </p:nvSpPr>
            <p:spPr bwMode="gray">
              <a:xfrm>
                <a:off x="1771" y="1956"/>
                <a:ext cx="2268" cy="14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Для лиц с нарушением ОДА (нижние конечности)</a:t>
                </a:r>
                <a:endParaRPr lang="en-US" altLang="ru-RU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Text Box 61"/>
              <p:cNvSpPr txBox="1">
                <a:spLocks noChangeArrowheads="1"/>
              </p:cNvSpPr>
              <p:nvPr/>
            </p:nvSpPr>
            <p:spPr bwMode="gray">
              <a:xfrm>
                <a:off x="1436" y="1886"/>
                <a:ext cx="136" cy="1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 dirty="0">
                    <a:solidFill>
                      <a:schemeClr val="bg2">
                        <a:lumMod val="50000"/>
                      </a:schemeClr>
                    </a:solidFill>
                  </a:rPr>
                  <a:t>4</a:t>
                </a:r>
              </a:p>
            </p:txBody>
          </p:sp>
        </p:grpSp>
        <p:pic>
          <p:nvPicPr>
            <p:cNvPr id="15" name="Рисунок 14" descr="https://pandia.ru/text/80/648/images/img3_126.jpg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10871200" y="463291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69548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35360" y="1196752"/>
            <a:ext cx="113772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этом справочнике мы собрали для Вас информацию о профессиях и специальностях, доступных для получения инвалидами и лицами с ОВЗ в профессиональных образовательных организациях Самарской области. </a:t>
            </a:r>
          </a:p>
          <a:p>
            <a:endParaRPr lang="ru-RU" dirty="0"/>
          </a:p>
          <a:p>
            <a:r>
              <a:rPr lang="ru-RU" dirty="0"/>
              <a:t>Справочник поможет Вам быстро и легко найти колледж или техникум, который готовит специалистов по востребованным на рынке труда Самарской области профессиям с учетом индивидуальных особенностей, функциональных ограничений и категорий  ограниченных возможностей для получения профессионального образования.</a:t>
            </a:r>
          </a:p>
          <a:p>
            <a:endParaRPr lang="ru-RU" dirty="0"/>
          </a:p>
          <a:p>
            <a:r>
              <a:rPr lang="ru-RU" dirty="0"/>
              <a:t>Перейдя на страницу выбранной Вами профессиональной образовательной организации, Вы сможете получить более подробную информацию о ней, воспользовавшись размещенным на каждой странице </a:t>
            </a:r>
            <a:r>
              <a:rPr lang="en-US" dirty="0" err="1"/>
              <a:t>qr</a:t>
            </a:r>
            <a:r>
              <a:rPr lang="ru-RU" dirty="0"/>
              <a:t>-кодом. </a:t>
            </a:r>
          </a:p>
          <a:p>
            <a:endParaRPr lang="ru-RU" dirty="0"/>
          </a:p>
          <a:p>
            <a:r>
              <a:rPr lang="ru-RU" dirty="0"/>
              <a:t>Желаем Вам успешного выбора будущей профессии, и хотим напомнить, что при выборе Вам нужно обязательно учитывать рекомендации, содержащиеся в индивидуальной программе реабилитации и </a:t>
            </a:r>
            <a:r>
              <a:rPr lang="ru-RU" dirty="0" err="1"/>
              <a:t>абилитации</a:t>
            </a:r>
            <a:r>
              <a:rPr lang="ru-RU" dirty="0"/>
              <a:t> инвалида (ИПРА) и/или в заключении </a:t>
            </a:r>
            <a:r>
              <a:rPr lang="ru-RU" dirty="0" err="1"/>
              <a:t>психолого-медико-педагогической</a:t>
            </a:r>
            <a:r>
              <a:rPr lang="ru-RU" dirty="0"/>
              <a:t> комиссии. </a:t>
            </a:r>
          </a:p>
          <a:p>
            <a:endParaRPr lang="ru-RU" dirty="0"/>
          </a:p>
          <a:p>
            <a:r>
              <a:rPr lang="ru-RU" dirty="0"/>
              <a:t>Уверены, Вы найдете себе место учебы по душе!     </a:t>
            </a:r>
          </a:p>
          <a:p>
            <a:pPr algn="ctr"/>
            <a:r>
              <a:rPr lang="ru-RU" dirty="0"/>
              <a:t>УДАЧИ!!!</a:t>
            </a:r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/>
              <a:t>Уважаемые друзья!</a:t>
            </a:r>
            <a:endParaRPr lang="en-US" alt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80187" y="2142504"/>
            <a:ext cx="11377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Самарское территориальное управление</a:t>
            </a:r>
          </a:p>
          <a:p>
            <a:pPr eaLnBrk="0" hangingPunct="0"/>
            <a:endParaRPr lang="ru-RU" dirty="0"/>
          </a:p>
          <a:p>
            <a:pPr eaLnBrk="0" hangingPunct="0"/>
            <a:r>
              <a:rPr lang="ru-RU" altLang="ru-RU" dirty="0">
                <a:hlinkClick r:id="rId2" action="ppaction://hlinksldjump"/>
              </a:rPr>
              <a:t>государственное бюджетное профессиональное образовательное учреждение Самарской области «Самарское художественное училище имени К.С. Петрова-Водкина»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 «Самарский </a:t>
            </a:r>
            <a:r>
              <a:rPr lang="ru-RU" altLang="ru-RU" dirty="0" err="1">
                <a:hlinkClick r:id="rId3" action="ppaction://hlinksldjump"/>
              </a:rPr>
              <a:t>торгово</a:t>
            </a:r>
            <a:r>
              <a:rPr lang="ru-RU" altLang="ru-RU" dirty="0">
                <a:hlinkClick r:id="rId3" action="ppaction://hlinksldjump"/>
              </a:rPr>
              <a:t> - экономический колледж»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бюджетное образовательное учреждение Самарской области «Самарский техникум промышленных технологий»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бюджетное профессиональное образовательное учреждение Самарской области «Поволжский государственный колледж»</a:t>
            </a:r>
            <a:endParaRPr lang="ru-RU" altLang="ru-RU" dirty="0"/>
          </a:p>
          <a:p>
            <a:pPr eaLnBrk="0" hangingPunct="0"/>
            <a:endParaRPr lang="ru-RU" altLang="ru-RU" dirty="0">
              <a:hlinkClick r:id="rId6" action="ppaction://hlinksldjump"/>
            </a:endParaRPr>
          </a:p>
          <a:p>
            <a:pPr eaLnBrk="0" hangingPunct="0"/>
            <a:endParaRPr lang="ru-RU" altLang="ru-RU" dirty="0"/>
          </a:p>
          <a:p>
            <a:pPr eaLnBrk="0" hangingPunct="0"/>
            <a:endParaRPr lang="ru-RU" alt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19336" y="875071"/>
            <a:ext cx="7747528" cy="1016262"/>
            <a:chOff x="3691848" y="4358707"/>
            <a:chExt cx="7747528" cy="1016262"/>
          </a:xfrm>
        </p:grpSpPr>
        <p:grpSp>
          <p:nvGrpSpPr>
            <p:cNvPr id="14" name="Group 57"/>
            <p:cNvGrpSpPr>
              <a:grpSpLocks/>
            </p:cNvGrpSpPr>
            <p:nvPr/>
          </p:nvGrpSpPr>
          <p:grpSpPr bwMode="auto">
            <a:xfrm>
              <a:off x="3691848" y="4358707"/>
              <a:ext cx="7747528" cy="1016262"/>
              <a:chOff x="1296" y="1824"/>
              <a:chExt cx="2918" cy="432"/>
            </a:xfrm>
            <a:solidFill>
              <a:schemeClr val="tx2">
                <a:lumMod val="75000"/>
              </a:schemeClr>
            </a:solidFill>
          </p:grpSpPr>
          <p:sp>
            <p:nvSpPr>
              <p:cNvPr id="16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678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Text Box 60"/>
              <p:cNvSpPr txBox="1">
                <a:spLocks noChangeArrowheads="1"/>
              </p:cNvSpPr>
              <p:nvPr/>
            </p:nvSpPr>
            <p:spPr bwMode="gray">
              <a:xfrm>
                <a:off x="1771" y="1956"/>
                <a:ext cx="2268" cy="14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Для лиц с нарушением ОДА (нижние конечности)</a:t>
                </a:r>
                <a:endParaRPr lang="en-US" altLang="ru-RU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Text Box 61"/>
              <p:cNvSpPr txBox="1">
                <a:spLocks noChangeArrowheads="1"/>
              </p:cNvSpPr>
              <p:nvPr/>
            </p:nvSpPr>
            <p:spPr bwMode="gray">
              <a:xfrm>
                <a:off x="1436" y="1886"/>
                <a:ext cx="136" cy="1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 dirty="0">
                    <a:solidFill>
                      <a:schemeClr val="bg2">
                        <a:lumMod val="50000"/>
                      </a:schemeClr>
                    </a:solidFill>
                  </a:rPr>
                  <a:t>4</a:t>
                </a:r>
              </a:p>
            </p:txBody>
          </p:sp>
        </p:grpSp>
        <p:pic>
          <p:nvPicPr>
            <p:cNvPr id="15" name="Рисунок 14" descr="https://pandia.ru/text/80/648/images/img3_126.jpg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10871200" y="463291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50267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11536" y="2129504"/>
            <a:ext cx="113772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Тольяттинское территориальное управление</a:t>
            </a:r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altLang="ru-RU" dirty="0">
                <a:cs typeface="Arial" panose="020B0604020202020204" pitchFamily="34" charset="0"/>
                <a:hlinkClick r:id="rId2" action="ppaction://hlinksldjump"/>
              </a:rPr>
              <a:t>государственное автономное профессиональное образовательное учреждение Самарской области «Тольяттинский электротехнический техникум»</a:t>
            </a:r>
            <a:endParaRPr lang="ru-RU" altLang="ru-RU" dirty="0">
              <a:cs typeface="Arial" panose="020B0604020202020204" pitchFamily="34" charset="0"/>
            </a:endParaRPr>
          </a:p>
          <a:p>
            <a:pPr eaLnBrk="0" hangingPunct="0"/>
            <a:endParaRPr lang="ru-RU" altLang="ru-RU" dirty="0">
              <a:cs typeface="Arial" panose="020B0604020202020204" pitchFamily="34" charset="0"/>
            </a:endParaRPr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 «Тольяттинский социально-экономический колледж»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автономное профессиональное образовательное учреждение Самарской области «Тольяттинский колледж сервисных технологий и предпринимательства»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автономное профессиональное образовательное учреждение среднего профессионального образования «Тольяттинский социально-педагогический колледж»</a:t>
            </a:r>
            <a:endParaRPr lang="ru-RU" alt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91344" y="1083295"/>
            <a:ext cx="7747528" cy="1016262"/>
            <a:chOff x="3691848" y="4358707"/>
            <a:chExt cx="7747528" cy="1016262"/>
          </a:xfrm>
        </p:grpSpPr>
        <p:grpSp>
          <p:nvGrpSpPr>
            <p:cNvPr id="14" name="Group 57"/>
            <p:cNvGrpSpPr>
              <a:grpSpLocks/>
            </p:cNvGrpSpPr>
            <p:nvPr/>
          </p:nvGrpSpPr>
          <p:grpSpPr bwMode="auto">
            <a:xfrm>
              <a:off x="3691848" y="4358707"/>
              <a:ext cx="7747528" cy="1016262"/>
              <a:chOff x="1296" y="1824"/>
              <a:chExt cx="2918" cy="432"/>
            </a:xfrm>
            <a:solidFill>
              <a:schemeClr val="tx2">
                <a:lumMod val="75000"/>
              </a:schemeClr>
            </a:solidFill>
          </p:grpSpPr>
          <p:sp>
            <p:nvSpPr>
              <p:cNvPr id="16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678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Text Box 60"/>
              <p:cNvSpPr txBox="1">
                <a:spLocks noChangeArrowheads="1"/>
              </p:cNvSpPr>
              <p:nvPr/>
            </p:nvSpPr>
            <p:spPr bwMode="gray">
              <a:xfrm>
                <a:off x="1771" y="1956"/>
                <a:ext cx="2268" cy="14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Для лиц с нарушением ОДА (нижние конечности)</a:t>
                </a:r>
                <a:endParaRPr lang="en-US" altLang="ru-RU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Text Box 61"/>
              <p:cNvSpPr txBox="1">
                <a:spLocks noChangeArrowheads="1"/>
              </p:cNvSpPr>
              <p:nvPr/>
            </p:nvSpPr>
            <p:spPr bwMode="gray">
              <a:xfrm>
                <a:off x="1436" y="1886"/>
                <a:ext cx="136" cy="1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 dirty="0">
                    <a:solidFill>
                      <a:schemeClr val="bg2">
                        <a:lumMod val="50000"/>
                      </a:schemeClr>
                    </a:solidFill>
                  </a:rPr>
                  <a:t>4</a:t>
                </a:r>
              </a:p>
            </p:txBody>
          </p:sp>
        </p:grpSp>
        <p:pic>
          <p:nvPicPr>
            <p:cNvPr id="15" name="Рисунок 14" descr="https://pandia.ru/text/80/648/images/img3_126.jpg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10871200" y="463291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919302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72544" y="1864912"/>
            <a:ext cx="113772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Тольяттинское территориальное управление</a:t>
            </a:r>
          </a:p>
          <a:p>
            <a:pPr eaLnBrk="0" hangingPunct="0"/>
            <a:endParaRPr lang="ru-RU" altLang="ru-RU" dirty="0">
              <a:hlinkClick r:id="rId2" action="ppaction://hlinksldjump"/>
            </a:endParaRPr>
          </a:p>
          <a:p>
            <a:pPr eaLnBrk="0" hangingPunct="0"/>
            <a:r>
              <a:rPr lang="ru-RU" altLang="ru-RU" dirty="0">
                <a:hlinkClick r:id="rId2" action="ppaction://hlinksldjump"/>
              </a:rPr>
              <a:t>государственное бюджетное профессиональное образовательное учреждение Самарской области «Тольяттинский медицинский колледж» </a:t>
            </a:r>
            <a:endParaRPr lang="ru-RU" altLang="ru-RU" dirty="0"/>
          </a:p>
          <a:p>
            <a:pPr eaLnBrk="0" hangingPunct="0"/>
            <a:r>
              <a:rPr lang="ru-RU" altLang="ru-RU" dirty="0" err="1">
                <a:hlinkClick r:id="rId3" action="ppaction://hlinksldjump"/>
              </a:rPr>
              <a:t>Шенталинский</a:t>
            </a:r>
            <a:r>
              <a:rPr lang="ru-RU" altLang="ru-RU" dirty="0">
                <a:hlinkClick r:id="rId3" action="ppaction://hlinksldjump"/>
              </a:rPr>
              <a:t> филиал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бюджетное профессиональное учреждение Самарской области «Колледж гуманитарных и социально-педагогических дисциплин имени Святителя Алексия, Митрополита Московского»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автономное профессиональное образовательное учреждение Самарской области «Колледж технического и художественного образования </a:t>
            </a:r>
            <a:r>
              <a:rPr lang="ru-RU" altLang="ru-RU" dirty="0" err="1">
                <a:hlinkClick r:id="rId5" action="ppaction://hlinksldjump"/>
              </a:rPr>
              <a:t>г.Тольятти</a:t>
            </a:r>
            <a:r>
              <a:rPr lang="ru-RU" altLang="ru-RU" dirty="0">
                <a:hlinkClick r:id="rId5" action="ppaction://hlinksldjump"/>
              </a:rPr>
              <a:t>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latin typeface="Arial Black" panose="020B0A04020102020204" pitchFamily="34" charset="0"/>
              </a:rPr>
              <a:t>Центральное территориальное управление</a:t>
            </a:r>
          </a:p>
          <a:p>
            <a:pPr eaLnBrk="0" hangingPunct="0"/>
            <a:r>
              <a:rPr lang="ru-RU" altLang="ru-RU" dirty="0">
                <a:hlinkClick r:id="rId6" action="ppaction://hlinksldjump"/>
              </a:rPr>
              <a:t>государственное автономное профессиональное образовательное учреждение Самарской области «Жигулевский государственный колледж»</a:t>
            </a:r>
            <a:endParaRPr lang="ru-RU" altLang="ru-RU" dirty="0"/>
          </a:p>
          <a:p>
            <a:pPr eaLnBrk="0" hangingPunct="0"/>
            <a:endParaRPr lang="ru-RU" alt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833" y="928183"/>
            <a:ext cx="7747528" cy="1016262"/>
            <a:chOff x="3691848" y="4358707"/>
            <a:chExt cx="7747528" cy="1016262"/>
          </a:xfrm>
        </p:grpSpPr>
        <p:grpSp>
          <p:nvGrpSpPr>
            <p:cNvPr id="14" name="Group 57"/>
            <p:cNvGrpSpPr>
              <a:grpSpLocks/>
            </p:cNvGrpSpPr>
            <p:nvPr/>
          </p:nvGrpSpPr>
          <p:grpSpPr bwMode="auto">
            <a:xfrm>
              <a:off x="3691848" y="4358707"/>
              <a:ext cx="7747528" cy="1016262"/>
              <a:chOff x="1296" y="1824"/>
              <a:chExt cx="2918" cy="432"/>
            </a:xfrm>
            <a:solidFill>
              <a:schemeClr val="tx2">
                <a:lumMod val="75000"/>
              </a:schemeClr>
            </a:solidFill>
          </p:grpSpPr>
          <p:sp>
            <p:nvSpPr>
              <p:cNvPr id="16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678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Text Box 60"/>
              <p:cNvSpPr txBox="1">
                <a:spLocks noChangeArrowheads="1"/>
              </p:cNvSpPr>
              <p:nvPr/>
            </p:nvSpPr>
            <p:spPr bwMode="gray">
              <a:xfrm>
                <a:off x="1771" y="1956"/>
                <a:ext cx="2268" cy="14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Для лиц с нарушением ОДА (нижние конечности)</a:t>
                </a:r>
                <a:endParaRPr lang="en-US" altLang="ru-RU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Text Box 61"/>
              <p:cNvSpPr txBox="1">
                <a:spLocks noChangeArrowheads="1"/>
              </p:cNvSpPr>
              <p:nvPr/>
            </p:nvSpPr>
            <p:spPr bwMode="gray">
              <a:xfrm>
                <a:off x="1436" y="1886"/>
                <a:ext cx="136" cy="1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 dirty="0">
                    <a:solidFill>
                      <a:schemeClr val="bg2">
                        <a:lumMod val="50000"/>
                      </a:schemeClr>
                    </a:solidFill>
                  </a:rPr>
                  <a:t>4</a:t>
                </a:r>
              </a:p>
            </p:txBody>
          </p:sp>
        </p:grpSp>
        <p:pic>
          <p:nvPicPr>
            <p:cNvPr id="15" name="Рисунок 14" descr="https://pandia.ru/text/80/648/images/img3_126.jpg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10871200" y="463291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803084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32927" y="2014825"/>
            <a:ext cx="113772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Западное территориальное управление</a:t>
            </a:r>
          </a:p>
          <a:p>
            <a:pPr eaLnBrk="0" hangingPunct="0"/>
            <a:endParaRPr lang="ru-RU" dirty="0"/>
          </a:p>
          <a:p>
            <a:pPr eaLnBrk="0" hangingPunct="0"/>
            <a:r>
              <a:rPr lang="ru-RU" dirty="0">
                <a:hlinkClick r:id="rId2" action="ppaction://hlinksldjump"/>
              </a:rPr>
              <a:t>государственное бюджетное профессиональное образовательное учреждение Самарской области</a:t>
            </a:r>
            <a:br>
              <a:rPr lang="ru-RU" dirty="0">
                <a:hlinkClick r:id="rId2" action="ppaction://hlinksldjump"/>
              </a:rPr>
            </a:br>
            <a:r>
              <a:rPr lang="ru-RU" dirty="0">
                <a:hlinkClick r:id="rId2" action="ppaction://hlinksldjump"/>
              </a:rPr>
              <a:t>«</a:t>
            </a:r>
            <a:r>
              <a:rPr lang="ru-RU" dirty="0" err="1">
                <a:hlinkClick r:id="rId2" action="ppaction://hlinksldjump"/>
              </a:rPr>
              <a:t>Сызранский</a:t>
            </a:r>
            <a:r>
              <a:rPr lang="ru-RU" dirty="0">
                <a:hlinkClick r:id="rId2" action="ppaction://hlinksldjump"/>
              </a:rPr>
              <a:t> колледж искусств и культуры </a:t>
            </a:r>
            <a:r>
              <a:rPr lang="ru-RU" dirty="0" err="1">
                <a:hlinkClick r:id="rId2" action="ppaction://hlinksldjump"/>
              </a:rPr>
              <a:t>им.О.Н.Носцовой</a:t>
            </a:r>
            <a:r>
              <a:rPr lang="ru-RU" dirty="0">
                <a:hlinkClick r:id="rId2" action="ppaction://hlinksldjump"/>
              </a:rPr>
              <a:t>»</a:t>
            </a:r>
            <a:endParaRPr lang="ru-RU" dirty="0"/>
          </a:p>
          <a:p>
            <a:pPr eaLnBrk="0" hangingPunct="0"/>
            <a:endParaRPr lang="ru-RU" dirty="0"/>
          </a:p>
          <a:p>
            <a:pPr eaLnBrk="0" hangingPunct="0"/>
            <a:r>
              <a:rPr 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 «</a:t>
            </a:r>
            <a:r>
              <a:rPr lang="ru-RU" dirty="0" err="1">
                <a:hlinkClick r:id="rId3" action="ppaction://hlinksldjump"/>
              </a:rPr>
              <a:t>Сызранский</a:t>
            </a:r>
            <a:r>
              <a:rPr lang="ru-RU" dirty="0">
                <a:hlinkClick r:id="rId3" action="ppaction://hlinksldjump"/>
              </a:rPr>
              <a:t> медико-гуманитарный колледж»</a:t>
            </a:r>
            <a:endParaRPr lang="ru-RU" dirty="0"/>
          </a:p>
          <a:p>
            <a:pPr eaLnBrk="0" hangingPunct="0"/>
            <a:endParaRPr lang="ru-RU" dirty="0"/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бюджетное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4" action="ppaction://hlinksldjump"/>
              </a:rPr>
              <a:t>Сызранский</a:t>
            </a:r>
            <a:r>
              <a:rPr lang="ru-RU" altLang="ru-RU" dirty="0">
                <a:hlinkClick r:id="rId4" action="ppaction://hlinksldjump"/>
              </a:rPr>
              <a:t> политехнический колледж»</a:t>
            </a:r>
            <a:endParaRPr lang="ru-RU" altLang="ru-RU" dirty="0"/>
          </a:p>
          <a:p>
            <a:pPr eaLnBrk="0" hangingPunct="0"/>
            <a:endParaRPr lang="en-US" altLang="ru-RU" dirty="0"/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бюджетное профессиональное образовательное учреждение Самарской области «Губернский колледж г. Сызрани»</a:t>
            </a:r>
            <a:endParaRPr lang="ru-RU" altLang="ru-RU" dirty="0"/>
          </a:p>
          <a:p>
            <a:pPr eaLnBrk="0" hangingPunct="0"/>
            <a:endParaRPr lang="ru-RU" altLang="ru-RU" dirty="0">
              <a:hlinkClick r:id="rId6" action="ppaction://hlinksldjump"/>
            </a:endParaRPr>
          </a:p>
          <a:p>
            <a:pPr eaLnBrk="0" hangingPunct="0"/>
            <a:r>
              <a:rPr lang="ru-RU" altLang="ru-RU" dirty="0">
                <a:hlinkClick r:id="rId7" action="ppaction://hlinksldjump"/>
              </a:rPr>
              <a:t>государственное бюджетное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7" action="ppaction://hlinksldjump"/>
              </a:rPr>
              <a:t>Усольский</a:t>
            </a:r>
            <a:r>
              <a:rPr lang="ru-RU" altLang="ru-RU" dirty="0">
                <a:hlinkClick r:id="rId7" action="ppaction://hlinksldjump"/>
              </a:rPr>
              <a:t> сельскохозяйственный техникум»</a:t>
            </a:r>
            <a:endParaRPr lang="ru-RU" altLang="ru-RU" dirty="0"/>
          </a:p>
          <a:p>
            <a:pPr eaLnBrk="0" hangingPunct="0"/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91344" y="1141025"/>
            <a:ext cx="7747528" cy="1016262"/>
            <a:chOff x="3691848" y="4358707"/>
            <a:chExt cx="7747528" cy="1016262"/>
          </a:xfrm>
        </p:grpSpPr>
        <p:grpSp>
          <p:nvGrpSpPr>
            <p:cNvPr id="14" name="Group 57"/>
            <p:cNvGrpSpPr>
              <a:grpSpLocks/>
            </p:cNvGrpSpPr>
            <p:nvPr/>
          </p:nvGrpSpPr>
          <p:grpSpPr bwMode="auto">
            <a:xfrm>
              <a:off x="3691848" y="4358707"/>
              <a:ext cx="7747528" cy="1016262"/>
              <a:chOff x="1296" y="1824"/>
              <a:chExt cx="2918" cy="432"/>
            </a:xfrm>
            <a:solidFill>
              <a:schemeClr val="tx2">
                <a:lumMod val="75000"/>
              </a:schemeClr>
            </a:solidFill>
          </p:grpSpPr>
          <p:sp>
            <p:nvSpPr>
              <p:cNvPr id="16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678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Text Box 60"/>
              <p:cNvSpPr txBox="1">
                <a:spLocks noChangeArrowheads="1"/>
              </p:cNvSpPr>
              <p:nvPr/>
            </p:nvSpPr>
            <p:spPr bwMode="gray">
              <a:xfrm>
                <a:off x="1771" y="1956"/>
                <a:ext cx="2268" cy="14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Для лиц с нарушением ОДА (нижние конечности)</a:t>
                </a:r>
                <a:endParaRPr lang="en-US" altLang="ru-RU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Text Box 61"/>
              <p:cNvSpPr txBox="1">
                <a:spLocks noChangeArrowheads="1"/>
              </p:cNvSpPr>
              <p:nvPr/>
            </p:nvSpPr>
            <p:spPr bwMode="gray">
              <a:xfrm>
                <a:off x="1436" y="1886"/>
                <a:ext cx="136" cy="1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 dirty="0">
                    <a:solidFill>
                      <a:schemeClr val="bg2">
                        <a:lumMod val="50000"/>
                      </a:schemeClr>
                    </a:solidFill>
                  </a:rPr>
                  <a:t>4</a:t>
                </a:r>
              </a:p>
            </p:txBody>
          </p:sp>
        </p:grpSp>
        <p:pic>
          <p:nvPicPr>
            <p:cNvPr id="15" name="Рисунок 14" descr="https://pandia.ru/text/80/648/images/img3_126.jpg"/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10871200" y="463291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695476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07573" y="1737233"/>
            <a:ext cx="113772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err="1">
                <a:latin typeface="Arial Black" panose="020B0A04020102020204" pitchFamily="34" charset="0"/>
              </a:rPr>
              <a:t>Отрадненское</a:t>
            </a:r>
            <a:r>
              <a:rPr lang="ru-RU" dirty="0">
                <a:latin typeface="Arial Black" panose="020B0A04020102020204" pitchFamily="34" charset="0"/>
              </a:rPr>
              <a:t> территориальное управление</a:t>
            </a:r>
          </a:p>
          <a:p>
            <a:pPr eaLnBrk="0" hangingPunct="0"/>
            <a:r>
              <a:rPr lang="ru-RU" altLang="ru-RU" dirty="0">
                <a:hlinkClick r:id="rId2" action="ppaction://hlinksldjump"/>
              </a:rPr>
              <a:t>государственное бюджетное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2" action="ppaction://hlinksldjump"/>
              </a:rPr>
              <a:t>Отрадненский</a:t>
            </a:r>
            <a:r>
              <a:rPr lang="ru-RU" altLang="ru-RU" dirty="0">
                <a:hlinkClick r:id="rId2" action="ppaction://hlinksldjump"/>
              </a:rPr>
              <a:t> нефтяной техникум»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Юго-Западное территориальное управление</a:t>
            </a:r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 «Чапаевский губернский колледж им. О. </a:t>
            </a:r>
            <a:r>
              <a:rPr lang="ru-RU" altLang="ru-RU" dirty="0" err="1">
                <a:hlinkClick r:id="rId3" action="ppaction://hlinksldjump"/>
              </a:rPr>
              <a:t>Колычева</a:t>
            </a:r>
            <a:r>
              <a:rPr lang="ru-RU" altLang="ru-RU" dirty="0">
                <a:hlinkClick r:id="rId3" action="ppaction://hlinksldjump"/>
              </a:rPr>
              <a:t>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бюджетное профессиональное образовательное учреждение Самарской области «Чапаевский химико-технологический техникум»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бюджетное </a:t>
            </a:r>
            <a:r>
              <a:rPr lang="ru-RU" altLang="ru-RU" dirty="0" err="1">
                <a:hlinkClick r:id="rId5" action="ppaction://hlinksldjump"/>
              </a:rPr>
              <a:t>професcиональное</a:t>
            </a:r>
            <a:r>
              <a:rPr lang="ru-RU" altLang="ru-RU" dirty="0">
                <a:hlinkClick r:id="rId5" action="ppaction://hlinksldjump"/>
              </a:rPr>
              <a:t> образовательное учреждение Самарской области «</a:t>
            </a:r>
            <a:r>
              <a:rPr lang="ru-RU" altLang="ru-RU" dirty="0" err="1">
                <a:hlinkClick r:id="rId5" action="ppaction://hlinksldjump"/>
              </a:rPr>
              <a:t>Безенчукский</a:t>
            </a:r>
            <a:r>
              <a:rPr lang="ru-RU" altLang="ru-RU" dirty="0">
                <a:hlinkClick r:id="rId5" action="ppaction://hlinksldjump"/>
              </a:rPr>
              <a:t> аграрный техникум</a:t>
            </a:r>
            <a:r>
              <a:rPr lang="ru-RU" altLang="ru-RU" dirty="0"/>
              <a:t>»</a:t>
            </a:r>
          </a:p>
          <a:p>
            <a:pPr eaLnBrk="0" hangingPunct="0"/>
            <a:endParaRPr lang="ru-RU" altLang="ru-RU" dirty="0">
              <a:hlinkClick r:id="rId6" action="ppaction://hlinksldjump"/>
            </a:endParaRPr>
          </a:p>
          <a:p>
            <a:pPr eaLnBrk="0" hangingPunct="0"/>
            <a:r>
              <a:rPr lang="ru-RU" altLang="ru-RU" dirty="0">
                <a:hlinkClick r:id="rId7" action="ppaction://hlinksldjump"/>
              </a:rPr>
              <a:t>государственное бюджетное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7" action="ppaction://hlinksldjump"/>
              </a:rPr>
              <a:t>Пестравский</a:t>
            </a:r>
            <a:r>
              <a:rPr lang="ru-RU" altLang="ru-RU" dirty="0">
                <a:hlinkClick r:id="rId7" action="ppaction://hlinksldjump"/>
              </a:rPr>
              <a:t> государственный техникум имени Героя Социалистического Труда Анатолия Устиновича Сычёва»</a:t>
            </a:r>
            <a:endParaRPr lang="ru-RU" alt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0" y="822586"/>
            <a:ext cx="7747528" cy="1016262"/>
            <a:chOff x="3691848" y="4358707"/>
            <a:chExt cx="7747528" cy="1016262"/>
          </a:xfrm>
        </p:grpSpPr>
        <p:grpSp>
          <p:nvGrpSpPr>
            <p:cNvPr id="14" name="Group 57"/>
            <p:cNvGrpSpPr>
              <a:grpSpLocks/>
            </p:cNvGrpSpPr>
            <p:nvPr/>
          </p:nvGrpSpPr>
          <p:grpSpPr bwMode="auto">
            <a:xfrm>
              <a:off x="3691848" y="4358707"/>
              <a:ext cx="7747528" cy="1016262"/>
              <a:chOff x="1296" y="1824"/>
              <a:chExt cx="2918" cy="432"/>
            </a:xfrm>
            <a:solidFill>
              <a:schemeClr val="tx2">
                <a:lumMod val="75000"/>
              </a:schemeClr>
            </a:solidFill>
          </p:grpSpPr>
          <p:sp>
            <p:nvSpPr>
              <p:cNvPr id="16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678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Text Box 60"/>
              <p:cNvSpPr txBox="1">
                <a:spLocks noChangeArrowheads="1"/>
              </p:cNvSpPr>
              <p:nvPr/>
            </p:nvSpPr>
            <p:spPr bwMode="gray">
              <a:xfrm>
                <a:off x="1771" y="1956"/>
                <a:ext cx="2268" cy="14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Для лиц с нарушением ОДА (нижние конечности)</a:t>
                </a:r>
                <a:endParaRPr lang="en-US" altLang="ru-RU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Text Box 61"/>
              <p:cNvSpPr txBox="1">
                <a:spLocks noChangeArrowheads="1"/>
              </p:cNvSpPr>
              <p:nvPr/>
            </p:nvSpPr>
            <p:spPr bwMode="gray">
              <a:xfrm>
                <a:off x="1436" y="1886"/>
                <a:ext cx="136" cy="1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 dirty="0">
                    <a:solidFill>
                      <a:schemeClr val="bg2">
                        <a:lumMod val="50000"/>
                      </a:schemeClr>
                    </a:solidFill>
                  </a:rPr>
                  <a:t>4</a:t>
                </a:r>
              </a:p>
            </p:txBody>
          </p:sp>
        </p:grpSp>
        <p:pic>
          <p:nvPicPr>
            <p:cNvPr id="15" name="Рисунок 14" descr="https://pandia.ru/text/80/648/images/img3_126.jpg"/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10871200" y="463291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892921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368" y="184949"/>
            <a:ext cx="10871200" cy="900113"/>
          </a:xfrm>
        </p:spPr>
        <p:txBody>
          <a:bodyPr/>
          <a:lstStyle/>
          <a:p>
            <a:pPr algn="l"/>
            <a:r>
              <a:rPr lang="ru-RU" altLang="ru-RU" dirty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07368" y="2022753"/>
            <a:ext cx="113772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Юго-Восточное территориальное управление</a:t>
            </a:r>
          </a:p>
          <a:p>
            <a:pPr eaLnBrk="0" hangingPunct="0"/>
            <a:r>
              <a:rPr lang="ru-RU" altLang="ru-RU" dirty="0">
                <a:hlinkClick r:id="rId2" action="ppaction://hlinksldjump"/>
              </a:rPr>
              <a:t>государственное бюджетное профессиональное образовательное учреждение Самарской области "</a:t>
            </a:r>
            <a:r>
              <a:rPr lang="ru-RU" altLang="ru-RU" dirty="0" err="1">
                <a:hlinkClick r:id="rId2" action="ppaction://hlinksldjump"/>
              </a:rPr>
              <a:t>Нефтегорский</a:t>
            </a:r>
            <a:r>
              <a:rPr lang="ru-RU" altLang="ru-RU" dirty="0">
                <a:hlinkClick r:id="rId2" action="ppaction://hlinksldjump"/>
              </a:rPr>
              <a:t> государственный техникум"</a:t>
            </a:r>
            <a:endParaRPr lang="en-US" altLang="ru-RU" dirty="0"/>
          </a:p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Северное территориальное управление</a:t>
            </a:r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 «Сергиевский губернский техникум»</a:t>
            </a:r>
            <a:endParaRPr lang="ru-RU" altLang="ru-RU" dirty="0"/>
          </a:p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Северо-Восточное территориальное управление</a:t>
            </a:r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бюджетное профессиональное образовательное учреждение Самарской области «Губернский колледж города Похвистнево»</a:t>
            </a:r>
            <a:endParaRPr lang="ru-RU" altLang="ru-RU" dirty="0"/>
          </a:p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Северо-Западное территориальное управление</a:t>
            </a:r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бюджетное профессиональное образовательное учреждение  Самарской области «Губернский техникум </a:t>
            </a:r>
            <a:r>
              <a:rPr lang="ru-RU" altLang="ru-RU" dirty="0" err="1">
                <a:hlinkClick r:id="rId5" action="ppaction://hlinksldjump"/>
              </a:rPr>
              <a:t>м.р</a:t>
            </a:r>
            <a:r>
              <a:rPr lang="ru-RU" altLang="ru-RU" dirty="0">
                <a:hlinkClick r:id="rId5" action="ppaction://hlinksldjump"/>
              </a:rPr>
              <a:t>. </a:t>
            </a:r>
            <a:r>
              <a:rPr lang="ru-RU" altLang="ru-RU" dirty="0" err="1">
                <a:hlinkClick r:id="rId5" action="ppaction://hlinksldjump"/>
              </a:rPr>
              <a:t>Кошкинский</a:t>
            </a:r>
            <a:r>
              <a:rPr lang="ru-RU" altLang="ru-RU" dirty="0">
                <a:hlinkClick r:id="rId5" action="ppaction://hlinksldjump"/>
              </a:rPr>
              <a:t>»</a:t>
            </a:r>
            <a:endParaRPr lang="ru-RU" altLang="ru-RU" dirty="0"/>
          </a:p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Поволжское территориальное управление</a:t>
            </a:r>
          </a:p>
          <a:p>
            <a:pPr eaLnBrk="0" hangingPunct="0"/>
            <a:r>
              <a:rPr lang="ru-RU" altLang="ru-RU" dirty="0">
                <a:hlinkClick r:id="rId6" action="ppaction://hlinksldjump"/>
              </a:rPr>
              <a:t>государственное автономное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6" action="ppaction://hlinksldjump"/>
              </a:rPr>
              <a:t>Новокуйбышевский</a:t>
            </a:r>
            <a:r>
              <a:rPr lang="ru-RU" altLang="ru-RU" dirty="0">
                <a:hlinkClick r:id="rId6" action="ppaction://hlinksldjump"/>
              </a:rPr>
              <a:t> гуманитарно-технологический колледж»</a:t>
            </a:r>
            <a:endParaRPr lang="ru-RU" alt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91344" y="908720"/>
            <a:ext cx="7747528" cy="1016262"/>
            <a:chOff x="3691848" y="4358707"/>
            <a:chExt cx="7747528" cy="1016262"/>
          </a:xfrm>
        </p:grpSpPr>
        <p:grpSp>
          <p:nvGrpSpPr>
            <p:cNvPr id="14" name="Group 57"/>
            <p:cNvGrpSpPr>
              <a:grpSpLocks/>
            </p:cNvGrpSpPr>
            <p:nvPr/>
          </p:nvGrpSpPr>
          <p:grpSpPr bwMode="auto">
            <a:xfrm>
              <a:off x="3691848" y="4358707"/>
              <a:ext cx="7747528" cy="1016262"/>
              <a:chOff x="1296" y="1824"/>
              <a:chExt cx="2918" cy="432"/>
            </a:xfrm>
            <a:solidFill>
              <a:schemeClr val="tx2">
                <a:lumMod val="75000"/>
              </a:schemeClr>
            </a:solidFill>
          </p:grpSpPr>
          <p:sp>
            <p:nvSpPr>
              <p:cNvPr id="16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678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Text Box 60"/>
              <p:cNvSpPr txBox="1">
                <a:spLocks noChangeArrowheads="1"/>
              </p:cNvSpPr>
              <p:nvPr/>
            </p:nvSpPr>
            <p:spPr bwMode="gray">
              <a:xfrm>
                <a:off x="1771" y="1956"/>
                <a:ext cx="2268" cy="14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>
                    <a:solidFill>
                      <a:schemeClr val="bg2">
                        <a:lumMod val="50000"/>
                      </a:schemeClr>
                    </a:solidFill>
                  </a:rPr>
                  <a:t>Для лиц с нарушением ОДА (нижние конечности)</a:t>
                </a:r>
                <a:endParaRPr lang="en-US" altLang="ru-RU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Text Box 61"/>
              <p:cNvSpPr txBox="1">
                <a:spLocks noChangeArrowheads="1"/>
              </p:cNvSpPr>
              <p:nvPr/>
            </p:nvSpPr>
            <p:spPr bwMode="gray">
              <a:xfrm>
                <a:off x="1436" y="1886"/>
                <a:ext cx="136" cy="1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 dirty="0">
                    <a:solidFill>
                      <a:schemeClr val="bg2">
                        <a:lumMod val="50000"/>
                      </a:schemeClr>
                    </a:solidFill>
                  </a:rPr>
                  <a:t>4</a:t>
                </a:r>
              </a:p>
            </p:txBody>
          </p:sp>
        </p:grpSp>
        <p:pic>
          <p:nvPicPr>
            <p:cNvPr id="15" name="Рисунок 14" descr="https://pandia.ru/text/80/648/images/img3_126.jpg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10871200" y="463291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242313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1190" y="193225"/>
            <a:ext cx="10871200" cy="900113"/>
          </a:xfrm>
        </p:spPr>
        <p:txBody>
          <a:bodyPr/>
          <a:lstStyle/>
          <a:p>
            <a:pPr algn="l"/>
            <a:r>
              <a:rPr lang="ru-RU" altLang="ru-RU" dirty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41190" y="2205966"/>
            <a:ext cx="11377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Самарское территориальное управление</a:t>
            </a:r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altLang="ru-RU" dirty="0">
                <a:hlinkClick r:id="rId2" action="ppaction://hlinksldjump"/>
              </a:rPr>
              <a:t>государственное бюджетное профессиональное образовательное учреждение Самарской области «Технологический колледж </a:t>
            </a:r>
            <a:r>
              <a:rPr lang="ru-RU" altLang="ru-RU" dirty="0" err="1">
                <a:hlinkClick r:id="rId2" action="ppaction://hlinksldjump"/>
              </a:rPr>
              <a:t>им.Н.Д.Кузнецова</a:t>
            </a:r>
            <a:r>
              <a:rPr lang="ru-RU" altLang="ru-RU" dirty="0">
                <a:hlinkClick r:id="rId2" action="ppaction://hlinksldjump"/>
              </a:rPr>
              <a:t>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автономное профессиональное образовательное учреждение Самарской области «Самарский колледж сервиса производственного оборудования имени Героя Российской Федерации </a:t>
            </a:r>
            <a:r>
              <a:rPr lang="ru-RU" altLang="ru-RU" dirty="0" err="1">
                <a:hlinkClick r:id="rId3" action="ppaction://hlinksldjump"/>
              </a:rPr>
              <a:t>Е.В.Золотухина</a:t>
            </a:r>
            <a:r>
              <a:rPr lang="ru-RU" altLang="ru-RU" dirty="0">
                <a:hlinkClick r:id="rId3" action="ppaction://hlinksldjump"/>
              </a:rPr>
              <a:t>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автономное профессиональное образовательное учреждение Самарской области «Самарский металлургический колледж»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бюджетное профессиональное образовательное учреждение Самарской области «Самарский многопрофильный колледж им. Бартенева В.В.»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endParaRPr lang="ru-RU" alt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263352" y="1093338"/>
            <a:ext cx="7694397" cy="904796"/>
            <a:chOff x="3634530" y="3323666"/>
            <a:chExt cx="7694397" cy="904796"/>
          </a:xfrm>
        </p:grpSpPr>
        <p:grpSp>
          <p:nvGrpSpPr>
            <p:cNvPr id="21" name="Group 57"/>
            <p:cNvGrpSpPr>
              <a:grpSpLocks/>
            </p:cNvGrpSpPr>
            <p:nvPr/>
          </p:nvGrpSpPr>
          <p:grpSpPr bwMode="auto">
            <a:xfrm>
              <a:off x="3634530" y="3323666"/>
              <a:ext cx="7694397" cy="904796"/>
              <a:chOff x="1296" y="1824"/>
              <a:chExt cx="2976" cy="432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25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Text Box 60"/>
              <p:cNvSpPr txBox="1">
                <a:spLocks noChangeArrowheads="1"/>
              </p:cNvSpPr>
              <p:nvPr/>
            </p:nvSpPr>
            <p:spPr bwMode="gray">
              <a:xfrm>
                <a:off x="1680" y="1934"/>
                <a:ext cx="2359" cy="17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>
                    <a:solidFill>
                      <a:schemeClr val="bg1"/>
                    </a:solidFill>
                  </a:rPr>
                  <a:t>Для лиц с нарушением ОДА (верхние конечности)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Text Box 6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5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altLang="ru-RU" sz="2400" dirty="0">
                    <a:solidFill>
                      <a:schemeClr val="bg1"/>
                    </a:solidFill>
                  </a:rPr>
                  <a:t>5</a:t>
                </a:r>
                <a:endParaRPr lang="en-US" altLang="ru-RU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10675461" y="3558826"/>
              <a:ext cx="485775" cy="483870"/>
              <a:chOff x="3419941" y="2131241"/>
              <a:chExt cx="485775" cy="483870"/>
            </a:xfrm>
          </p:grpSpPr>
          <p:pic>
            <p:nvPicPr>
              <p:cNvPr id="23" name="Рисунок 22" descr="https://pandia.ru/text/80/648/images/img3_126.jpg"/>
              <p:cNvPicPr/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406" r="24928"/>
              <a:stretch/>
            </p:blipFill>
            <p:spPr bwMode="auto">
              <a:xfrm>
                <a:off x="3419941" y="2131241"/>
                <a:ext cx="485775" cy="48387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24" name="Прямая соединительная линия 23"/>
              <p:cNvCxnSpPr/>
              <p:nvPr/>
            </p:nvCxnSpPr>
            <p:spPr>
              <a:xfrm flipH="1">
                <a:off x="3431704" y="2134891"/>
                <a:ext cx="432048" cy="370185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Нижний колонтитул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15732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76115" y="2142903"/>
            <a:ext cx="113772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Самарское территориальное управление</a:t>
            </a:r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altLang="ru-RU" dirty="0">
                <a:hlinkClick r:id="rId2" action="ppaction://hlinksldjump"/>
              </a:rPr>
              <a:t>государственное автономное профессиональное образовательное учреждение Самарской области «Самарский государственный колледж»</a:t>
            </a:r>
            <a:endParaRPr lang="ru-RU" altLang="ru-RU" dirty="0"/>
          </a:p>
          <a:p>
            <a:pPr eaLnBrk="0" hangingPunct="0"/>
            <a:endParaRPr lang="ru-RU" dirty="0"/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 «Самарский </a:t>
            </a:r>
            <a:r>
              <a:rPr lang="ru-RU" altLang="ru-RU" dirty="0" err="1">
                <a:hlinkClick r:id="rId3" action="ppaction://hlinksldjump"/>
              </a:rPr>
              <a:t>торгово</a:t>
            </a:r>
            <a:r>
              <a:rPr lang="ru-RU" altLang="ru-RU" dirty="0">
                <a:hlinkClick r:id="rId3" action="ppaction://hlinksldjump"/>
              </a:rPr>
              <a:t> - экономический колледж»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бюджетное образовательное учреждение Самарской области «Самарский техникум промышленных технологий»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бюджетное профессиональное образовательное учреждение Самарской области «Поволжский государственный колледж»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endParaRPr lang="ru-RU" alt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191344" y="1106711"/>
            <a:ext cx="7694397" cy="904796"/>
            <a:chOff x="3634530" y="3323666"/>
            <a:chExt cx="7694397" cy="904796"/>
          </a:xfrm>
        </p:grpSpPr>
        <p:grpSp>
          <p:nvGrpSpPr>
            <p:cNvPr id="21" name="Group 57"/>
            <p:cNvGrpSpPr>
              <a:grpSpLocks/>
            </p:cNvGrpSpPr>
            <p:nvPr/>
          </p:nvGrpSpPr>
          <p:grpSpPr bwMode="auto">
            <a:xfrm>
              <a:off x="3634530" y="3323666"/>
              <a:ext cx="7694397" cy="904796"/>
              <a:chOff x="1296" y="1824"/>
              <a:chExt cx="2976" cy="432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25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Text Box 60"/>
              <p:cNvSpPr txBox="1">
                <a:spLocks noChangeArrowheads="1"/>
              </p:cNvSpPr>
              <p:nvPr/>
            </p:nvSpPr>
            <p:spPr bwMode="gray">
              <a:xfrm>
                <a:off x="1680" y="1934"/>
                <a:ext cx="2359" cy="17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>
                    <a:solidFill>
                      <a:schemeClr val="bg1"/>
                    </a:solidFill>
                  </a:rPr>
                  <a:t>Для лиц с нарушением ОДА (верхние конечности)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Text Box 6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5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altLang="ru-RU" sz="2400" dirty="0">
                    <a:solidFill>
                      <a:schemeClr val="bg1"/>
                    </a:solidFill>
                  </a:rPr>
                  <a:t>5</a:t>
                </a:r>
                <a:endParaRPr lang="en-US" altLang="ru-RU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10675461" y="3558826"/>
              <a:ext cx="485775" cy="483870"/>
              <a:chOff x="3419941" y="2131241"/>
              <a:chExt cx="485775" cy="483870"/>
            </a:xfrm>
          </p:grpSpPr>
          <p:pic>
            <p:nvPicPr>
              <p:cNvPr id="23" name="Рисунок 22" descr="https://pandia.ru/text/80/648/images/img3_126.jpg"/>
              <p:cNvPicPr/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406" r="24928"/>
              <a:stretch/>
            </p:blipFill>
            <p:spPr bwMode="auto">
              <a:xfrm>
                <a:off x="3419941" y="2131241"/>
                <a:ext cx="485775" cy="48387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24" name="Прямая соединительная линия 23"/>
              <p:cNvCxnSpPr/>
              <p:nvPr/>
            </p:nvCxnSpPr>
            <p:spPr>
              <a:xfrm flipH="1">
                <a:off x="3431704" y="2134891"/>
                <a:ext cx="432048" cy="370185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Нижний колонтитул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604949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11536" y="2129504"/>
            <a:ext cx="11377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Тольяттинское территориальное управление</a:t>
            </a:r>
          </a:p>
          <a:p>
            <a:pPr eaLnBrk="0" hangingPunct="0"/>
            <a:r>
              <a:rPr lang="ru-RU" altLang="ru-RU" dirty="0">
                <a:hlinkClick r:id="rId2" action="ppaction://hlinksldjump"/>
              </a:rPr>
              <a:t>государственное автономное профессиональное образовательное учреждение Самарской области «Тольяттинский колледж сервисных технологий и предпринимательства»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автономное профессиональное образовательное учреждение среднего профессионального образования «Тольяттинский социально-педагогический колледж» 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бюджетное профессиональное учреждение Самарской области «Колледж гуманитарных и социально-педагогических дисциплин имени Святителя Алексия, Митрополита Московского»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latin typeface="Arial Black" panose="020B0A04020102020204" pitchFamily="34" charset="0"/>
              </a:rPr>
              <a:t>Центральное территориальное управление</a:t>
            </a:r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автономное профессиональное образовательное учреждение Самарской области «Жигулевский государственный колледж»</a:t>
            </a:r>
            <a:endParaRPr lang="ru-RU" alt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191344" y="1072406"/>
            <a:ext cx="7694397" cy="904796"/>
            <a:chOff x="3634530" y="3323666"/>
            <a:chExt cx="7694397" cy="904796"/>
          </a:xfrm>
        </p:grpSpPr>
        <p:grpSp>
          <p:nvGrpSpPr>
            <p:cNvPr id="21" name="Group 57"/>
            <p:cNvGrpSpPr>
              <a:grpSpLocks/>
            </p:cNvGrpSpPr>
            <p:nvPr/>
          </p:nvGrpSpPr>
          <p:grpSpPr bwMode="auto">
            <a:xfrm>
              <a:off x="3634530" y="3323666"/>
              <a:ext cx="7694397" cy="904796"/>
              <a:chOff x="1296" y="1824"/>
              <a:chExt cx="2976" cy="432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25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Text Box 60"/>
              <p:cNvSpPr txBox="1">
                <a:spLocks noChangeArrowheads="1"/>
              </p:cNvSpPr>
              <p:nvPr/>
            </p:nvSpPr>
            <p:spPr bwMode="gray">
              <a:xfrm>
                <a:off x="1680" y="1934"/>
                <a:ext cx="2359" cy="17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>
                    <a:solidFill>
                      <a:schemeClr val="bg1"/>
                    </a:solidFill>
                  </a:rPr>
                  <a:t>Для лиц с нарушением ОДА (верхние конечности)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Text Box 6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5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altLang="ru-RU" sz="2400" dirty="0">
                    <a:solidFill>
                      <a:schemeClr val="bg1"/>
                    </a:solidFill>
                  </a:rPr>
                  <a:t>5</a:t>
                </a:r>
                <a:endParaRPr lang="en-US" altLang="ru-RU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10675461" y="3558826"/>
              <a:ext cx="485775" cy="483870"/>
              <a:chOff x="3419941" y="2131241"/>
              <a:chExt cx="485775" cy="483870"/>
            </a:xfrm>
          </p:grpSpPr>
          <p:pic>
            <p:nvPicPr>
              <p:cNvPr id="23" name="Рисунок 22" descr="https://pandia.ru/text/80/648/images/img3_126.jpg"/>
              <p:cNvPicPr/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406" r="24928"/>
              <a:stretch/>
            </p:blipFill>
            <p:spPr bwMode="auto">
              <a:xfrm>
                <a:off x="3419941" y="2131241"/>
                <a:ext cx="485775" cy="48387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24" name="Прямая соединительная линия 23"/>
              <p:cNvCxnSpPr/>
              <p:nvPr/>
            </p:nvCxnSpPr>
            <p:spPr>
              <a:xfrm flipH="1">
                <a:off x="3431704" y="2134891"/>
                <a:ext cx="432048" cy="370185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Нижний колонтитул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931204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07573" y="2112521"/>
            <a:ext cx="113772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Западное территориальное управление</a:t>
            </a:r>
          </a:p>
          <a:p>
            <a:pPr eaLnBrk="0" hangingPunct="0"/>
            <a:endParaRPr lang="ru-RU" dirty="0"/>
          </a:p>
          <a:p>
            <a:pPr eaLnBrk="0" hangingPunct="0"/>
            <a:r>
              <a:rPr lang="ru-RU" altLang="ru-RU" dirty="0">
                <a:hlinkClick r:id="rId2" action="ppaction://hlinksldjump"/>
              </a:rPr>
              <a:t>государственное бюджетное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2" action="ppaction://hlinksldjump"/>
              </a:rPr>
              <a:t>Сызранский</a:t>
            </a:r>
            <a:r>
              <a:rPr lang="ru-RU" altLang="ru-RU" dirty="0">
                <a:hlinkClick r:id="rId2" action="ppaction://hlinksldjump"/>
              </a:rPr>
              <a:t> политехнический колледж»</a:t>
            </a:r>
            <a:endParaRPr lang="ru-RU" altLang="ru-RU" dirty="0"/>
          </a:p>
          <a:p>
            <a:pPr eaLnBrk="0" hangingPunct="0"/>
            <a:endParaRPr lang="en-US" altLang="ru-RU" dirty="0"/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 «Губернский колледж г. Сызрани»</a:t>
            </a:r>
            <a:endParaRPr lang="ru-RU" altLang="ru-RU" dirty="0"/>
          </a:p>
          <a:p>
            <a:pPr eaLnBrk="0" hangingPunct="0"/>
            <a:endParaRPr lang="ru-RU" dirty="0"/>
          </a:p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Поволжское территориальное управление</a:t>
            </a:r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автономное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4" action="ppaction://hlinksldjump"/>
              </a:rPr>
              <a:t>Новокуйбышевский</a:t>
            </a:r>
            <a:r>
              <a:rPr lang="ru-RU" altLang="ru-RU" dirty="0">
                <a:hlinkClick r:id="rId4" action="ppaction://hlinksldjump"/>
              </a:rPr>
              <a:t> гуманитарно-технологический колледж»</a:t>
            </a:r>
            <a:endParaRPr lang="ru-RU" altLang="ru-RU" dirty="0"/>
          </a:p>
          <a:p>
            <a:pPr eaLnBrk="0" hangingPunct="0"/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191344" y="1144254"/>
            <a:ext cx="7694397" cy="904796"/>
            <a:chOff x="3634530" y="3323666"/>
            <a:chExt cx="7694397" cy="904796"/>
          </a:xfrm>
        </p:grpSpPr>
        <p:grpSp>
          <p:nvGrpSpPr>
            <p:cNvPr id="21" name="Group 57"/>
            <p:cNvGrpSpPr>
              <a:grpSpLocks/>
            </p:cNvGrpSpPr>
            <p:nvPr/>
          </p:nvGrpSpPr>
          <p:grpSpPr bwMode="auto">
            <a:xfrm>
              <a:off x="3634530" y="3323666"/>
              <a:ext cx="7694397" cy="904796"/>
              <a:chOff x="1296" y="1824"/>
              <a:chExt cx="2976" cy="432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25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Text Box 60"/>
              <p:cNvSpPr txBox="1">
                <a:spLocks noChangeArrowheads="1"/>
              </p:cNvSpPr>
              <p:nvPr/>
            </p:nvSpPr>
            <p:spPr bwMode="gray">
              <a:xfrm>
                <a:off x="1680" y="1934"/>
                <a:ext cx="2359" cy="17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>
                    <a:solidFill>
                      <a:schemeClr val="bg1"/>
                    </a:solidFill>
                  </a:rPr>
                  <a:t>Для лиц с нарушением ОДА (верхние конечности)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Text Box 6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5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altLang="ru-RU" sz="2400" dirty="0">
                    <a:solidFill>
                      <a:schemeClr val="bg1"/>
                    </a:solidFill>
                  </a:rPr>
                  <a:t>5</a:t>
                </a:r>
                <a:endParaRPr lang="en-US" altLang="ru-RU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10675461" y="3558826"/>
              <a:ext cx="485775" cy="483870"/>
              <a:chOff x="3419941" y="2131241"/>
              <a:chExt cx="485775" cy="483870"/>
            </a:xfrm>
          </p:grpSpPr>
          <p:pic>
            <p:nvPicPr>
              <p:cNvPr id="23" name="Рисунок 22" descr="https://pandia.ru/text/80/648/images/img3_126.jpg"/>
              <p:cNvPicPr/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406" r="24928"/>
              <a:stretch/>
            </p:blipFill>
            <p:spPr bwMode="auto">
              <a:xfrm>
                <a:off x="3419941" y="2131241"/>
                <a:ext cx="485775" cy="48387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24" name="Прямая соединительная линия 23"/>
              <p:cNvCxnSpPr/>
              <p:nvPr/>
            </p:nvCxnSpPr>
            <p:spPr>
              <a:xfrm flipH="1">
                <a:off x="3431704" y="2134891"/>
                <a:ext cx="432048" cy="370185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Нижний колонтитул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95847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30269" y="1340768"/>
            <a:ext cx="11377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dirty="0"/>
          </a:p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6156" y="833596"/>
            <a:ext cx="7802864" cy="898935"/>
            <a:chOff x="3567200" y="1390999"/>
            <a:chExt cx="7570786" cy="898935"/>
          </a:xfrm>
        </p:grpSpPr>
        <p:grpSp>
          <p:nvGrpSpPr>
            <p:cNvPr id="7" name="Group 42"/>
            <p:cNvGrpSpPr>
              <a:grpSpLocks/>
            </p:cNvGrpSpPr>
            <p:nvPr/>
          </p:nvGrpSpPr>
          <p:grpSpPr bwMode="auto">
            <a:xfrm>
              <a:off x="3567200" y="1390999"/>
              <a:ext cx="7570786" cy="898935"/>
              <a:chOff x="1296" y="1824"/>
              <a:chExt cx="2976" cy="432"/>
            </a:xfrm>
          </p:grpSpPr>
          <p:sp>
            <p:nvSpPr>
              <p:cNvPr id="9" name="AutoShape 4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tint val="60784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" name="AutoShape 4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Text Box 45"/>
              <p:cNvSpPr txBox="1">
                <a:spLocks noChangeArrowheads="1"/>
              </p:cNvSpPr>
              <p:nvPr/>
            </p:nvSpPr>
            <p:spPr bwMode="gray">
              <a:xfrm>
                <a:off x="1741" y="1963"/>
                <a:ext cx="2468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ru-RU" altLang="ru-RU" b="1" dirty="0">
                    <a:solidFill>
                      <a:schemeClr val="bg1"/>
                    </a:solidFill>
                    <a:hlinkClick r:id="rId2" action="ppaction://hlinksldjump"/>
                  </a:rPr>
                  <a:t>Для лиц с нарушением интеллекта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 Box 46"/>
              <p:cNvSpPr txBox="1">
                <a:spLocks noChangeArrowheads="1"/>
              </p:cNvSpPr>
              <p:nvPr/>
            </p:nvSpPr>
            <p:spPr bwMode="gray">
              <a:xfrm>
                <a:off x="1402" y="1886"/>
                <a:ext cx="20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pic>
          <p:nvPicPr>
            <p:cNvPr id="8" name="Рисунок 7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11"/>
            <a:stretch/>
          </p:blipFill>
          <p:spPr bwMode="auto">
            <a:xfrm>
              <a:off x="10318896" y="1619765"/>
              <a:ext cx="619937" cy="53961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93026" y="1731980"/>
            <a:ext cx="7685310" cy="880502"/>
            <a:chOff x="3647728" y="2378006"/>
            <a:chExt cx="7685310" cy="880502"/>
          </a:xfrm>
        </p:grpSpPr>
        <p:grpSp>
          <p:nvGrpSpPr>
            <p:cNvPr id="15" name="Group 47"/>
            <p:cNvGrpSpPr>
              <a:grpSpLocks/>
            </p:cNvGrpSpPr>
            <p:nvPr/>
          </p:nvGrpSpPr>
          <p:grpSpPr bwMode="auto">
            <a:xfrm>
              <a:off x="3647728" y="2378006"/>
              <a:ext cx="7685310" cy="880502"/>
              <a:chOff x="1296" y="1824"/>
              <a:chExt cx="3001" cy="432"/>
            </a:xfrm>
            <a:solidFill>
              <a:srgbClr val="FF0000"/>
            </a:solidFill>
          </p:grpSpPr>
          <p:sp>
            <p:nvSpPr>
              <p:cNvPr id="17" name="AutoShape 48"/>
              <p:cNvSpPr>
                <a:spLocks noChangeArrowheads="1"/>
              </p:cNvSpPr>
              <p:nvPr/>
            </p:nvSpPr>
            <p:spPr bwMode="gray">
              <a:xfrm>
                <a:off x="1561" y="1917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AutoShape 4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Text Box 50"/>
              <p:cNvSpPr txBox="1">
                <a:spLocks noChangeArrowheads="1"/>
              </p:cNvSpPr>
              <p:nvPr/>
            </p:nvSpPr>
            <p:spPr bwMode="gray">
              <a:xfrm>
                <a:off x="1742" y="1950"/>
                <a:ext cx="2160" cy="18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ru-RU" altLang="ru-RU" b="1" dirty="0">
                    <a:solidFill>
                      <a:schemeClr val="bg1"/>
                    </a:solidFill>
                    <a:hlinkClick r:id="rId4" action="ppaction://hlinksldjump"/>
                  </a:rPr>
                  <a:t>Для лиц с нарушением слуха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Text Box 5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pic>
          <p:nvPicPr>
            <p:cNvPr id="16" name="Рисунок 15" descr="https://mo-strelna.ru/upload_files/pomosh/2.png"/>
            <p:cNvPicPr/>
            <p:nvPr/>
          </p:nvPicPr>
          <p:blipFill rotWithShape="1"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10503487" y="2554187"/>
              <a:ext cx="668157" cy="59200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93026" y="2615302"/>
            <a:ext cx="7685310" cy="907308"/>
            <a:chOff x="3643617" y="3272242"/>
            <a:chExt cx="7685310" cy="907308"/>
          </a:xfrm>
        </p:grpSpPr>
        <p:grpSp>
          <p:nvGrpSpPr>
            <p:cNvPr id="22" name="Group 52"/>
            <p:cNvGrpSpPr>
              <a:grpSpLocks/>
            </p:cNvGrpSpPr>
            <p:nvPr/>
          </p:nvGrpSpPr>
          <p:grpSpPr bwMode="auto">
            <a:xfrm>
              <a:off x="3643617" y="3272242"/>
              <a:ext cx="7685310" cy="907308"/>
              <a:chOff x="1296" y="1824"/>
              <a:chExt cx="2759" cy="432"/>
            </a:xfrm>
          </p:grpSpPr>
          <p:sp>
            <p:nvSpPr>
              <p:cNvPr id="25" name="AutoShape 5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519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7372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AutoShape 5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hlink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Text Box 55"/>
              <p:cNvSpPr txBox="1">
                <a:spLocks noChangeArrowheads="1"/>
              </p:cNvSpPr>
              <p:nvPr/>
            </p:nvSpPr>
            <p:spPr bwMode="gray">
              <a:xfrm>
                <a:off x="1732" y="1931"/>
                <a:ext cx="2160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ru-RU" altLang="ru-RU" b="1" dirty="0">
                    <a:solidFill>
                      <a:schemeClr val="bg1"/>
                    </a:solidFill>
                    <a:hlinkClick r:id="rId6" action="ppaction://hlinksldjump"/>
                  </a:rPr>
                  <a:t>Для лиц с нарушением зрения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Text Box 56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pic>
          <p:nvPicPr>
            <p:cNvPr id="24" name="Рисунок 23" descr="https://mo-strelna.ru/upload_files/pomosh/2.png"/>
            <p:cNvPicPr/>
            <p:nvPr/>
          </p:nvPicPr>
          <p:blipFill rotWithShape="1"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10625857" y="3453773"/>
              <a:ext cx="541676" cy="58946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9" name="Группа 28"/>
          <p:cNvGrpSpPr/>
          <p:nvPr/>
        </p:nvGrpSpPr>
        <p:grpSpPr>
          <a:xfrm>
            <a:off x="120194" y="3582227"/>
            <a:ext cx="7747528" cy="1016262"/>
            <a:chOff x="3691848" y="4358707"/>
            <a:chExt cx="7747528" cy="1016262"/>
          </a:xfrm>
        </p:grpSpPr>
        <p:grpSp>
          <p:nvGrpSpPr>
            <p:cNvPr id="30" name="Group 57"/>
            <p:cNvGrpSpPr>
              <a:grpSpLocks/>
            </p:cNvGrpSpPr>
            <p:nvPr/>
          </p:nvGrpSpPr>
          <p:grpSpPr bwMode="auto">
            <a:xfrm>
              <a:off x="3691848" y="4358707"/>
              <a:ext cx="7747528" cy="1016262"/>
              <a:chOff x="1296" y="1824"/>
              <a:chExt cx="2918" cy="432"/>
            </a:xfrm>
            <a:solidFill>
              <a:schemeClr val="tx2">
                <a:lumMod val="75000"/>
              </a:schemeClr>
            </a:solidFill>
          </p:grpSpPr>
          <p:sp>
            <p:nvSpPr>
              <p:cNvPr id="32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678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" name="Text Box 60"/>
              <p:cNvSpPr txBox="1">
                <a:spLocks noChangeArrowheads="1"/>
              </p:cNvSpPr>
              <p:nvPr/>
            </p:nvSpPr>
            <p:spPr bwMode="gray">
              <a:xfrm>
                <a:off x="1702" y="1973"/>
                <a:ext cx="2268" cy="157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ru-RU" altLang="ru-RU" b="1" dirty="0">
                    <a:solidFill>
                      <a:schemeClr val="bg2">
                        <a:lumMod val="50000"/>
                      </a:schemeClr>
                    </a:solidFill>
                    <a:hlinkClick r:id="rId8" action="ppaction://hlinksldjump"/>
                  </a:rPr>
                  <a:t>Для лиц с нарушением ОДА (нижние конечности)</a:t>
                </a:r>
                <a:endParaRPr lang="en-US" altLang="ru-RU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Text Box 61"/>
              <p:cNvSpPr txBox="1">
                <a:spLocks noChangeArrowheads="1"/>
              </p:cNvSpPr>
              <p:nvPr/>
            </p:nvSpPr>
            <p:spPr bwMode="gray">
              <a:xfrm>
                <a:off x="1436" y="1886"/>
                <a:ext cx="136" cy="1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 dirty="0">
                    <a:solidFill>
                      <a:schemeClr val="bg2">
                        <a:lumMod val="50000"/>
                      </a:schemeClr>
                    </a:solidFill>
                  </a:rPr>
                  <a:t>4</a:t>
                </a:r>
              </a:p>
            </p:txBody>
          </p:sp>
        </p:grpSp>
        <p:pic>
          <p:nvPicPr>
            <p:cNvPr id="31" name="Рисунок 30" descr="https://pandia.ru/text/80/648/images/img3_126.jpg"/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10804395" y="4628534"/>
              <a:ext cx="478790" cy="5467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7" name="Группа 36"/>
          <p:cNvGrpSpPr/>
          <p:nvPr/>
        </p:nvGrpSpPr>
        <p:grpSpPr>
          <a:xfrm>
            <a:off x="154623" y="4693040"/>
            <a:ext cx="7694397" cy="904796"/>
            <a:chOff x="3634530" y="3323666"/>
            <a:chExt cx="7694397" cy="904796"/>
          </a:xfrm>
        </p:grpSpPr>
        <p:grpSp>
          <p:nvGrpSpPr>
            <p:cNvPr id="38" name="Group 57"/>
            <p:cNvGrpSpPr>
              <a:grpSpLocks/>
            </p:cNvGrpSpPr>
            <p:nvPr/>
          </p:nvGrpSpPr>
          <p:grpSpPr bwMode="auto">
            <a:xfrm>
              <a:off x="3634530" y="3323666"/>
              <a:ext cx="7694397" cy="904796"/>
              <a:chOff x="1296" y="1824"/>
              <a:chExt cx="2976" cy="432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42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" name="Text Box 60"/>
              <p:cNvSpPr txBox="1">
                <a:spLocks noChangeArrowheads="1"/>
              </p:cNvSpPr>
              <p:nvPr/>
            </p:nvSpPr>
            <p:spPr bwMode="gray">
              <a:xfrm>
                <a:off x="1745" y="1936"/>
                <a:ext cx="2359" cy="17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ru-RU" altLang="ru-RU" b="1" dirty="0">
                    <a:solidFill>
                      <a:schemeClr val="bg1"/>
                    </a:solidFill>
                    <a:hlinkClick r:id="rId10" action="ppaction://hlinksldjump"/>
                  </a:rPr>
                  <a:t>Для лиц с нарушением ОДА (верхние конечности)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Text Box 6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5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altLang="ru-RU" sz="2400" dirty="0">
                    <a:solidFill>
                      <a:schemeClr val="bg1"/>
                    </a:solidFill>
                  </a:rPr>
                  <a:t>5</a:t>
                </a:r>
                <a:endParaRPr lang="en-US" altLang="ru-RU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9" name="Группа 38"/>
            <p:cNvGrpSpPr/>
            <p:nvPr/>
          </p:nvGrpSpPr>
          <p:grpSpPr>
            <a:xfrm>
              <a:off x="10675461" y="3558826"/>
              <a:ext cx="485775" cy="483870"/>
              <a:chOff x="3419941" y="2131241"/>
              <a:chExt cx="485775" cy="483870"/>
            </a:xfrm>
          </p:grpSpPr>
          <p:pic>
            <p:nvPicPr>
              <p:cNvPr id="40" name="Рисунок 39" descr="https://pandia.ru/text/80/648/images/img3_126.jpg"/>
              <p:cNvPicPr/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406" r="24928"/>
              <a:stretch/>
            </p:blipFill>
            <p:spPr bwMode="auto">
              <a:xfrm>
                <a:off x="3419941" y="2131241"/>
                <a:ext cx="485775" cy="48387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41" name="Прямая соединительная линия 40"/>
              <p:cNvCxnSpPr/>
              <p:nvPr/>
            </p:nvCxnSpPr>
            <p:spPr>
              <a:xfrm flipH="1">
                <a:off x="3431704" y="2134891"/>
                <a:ext cx="432048" cy="370185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Группа 45"/>
          <p:cNvGrpSpPr/>
          <p:nvPr/>
        </p:nvGrpSpPr>
        <p:grpSpPr>
          <a:xfrm>
            <a:off x="154623" y="5635730"/>
            <a:ext cx="7715212" cy="906940"/>
            <a:chOff x="3586758" y="5466070"/>
            <a:chExt cx="7715212" cy="906940"/>
          </a:xfrm>
        </p:grpSpPr>
        <p:grpSp>
          <p:nvGrpSpPr>
            <p:cNvPr id="47" name="Group 57"/>
            <p:cNvGrpSpPr>
              <a:grpSpLocks/>
            </p:cNvGrpSpPr>
            <p:nvPr/>
          </p:nvGrpSpPr>
          <p:grpSpPr bwMode="auto">
            <a:xfrm>
              <a:off x="3586758" y="5466070"/>
              <a:ext cx="7715212" cy="906940"/>
              <a:chOff x="1296" y="1824"/>
              <a:chExt cx="2980" cy="432"/>
            </a:xfrm>
            <a:solidFill>
              <a:srgbClr val="7030A0"/>
            </a:solidFill>
          </p:grpSpPr>
          <p:sp>
            <p:nvSpPr>
              <p:cNvPr id="49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" name="Text Box 60">
                <a:hlinkClick r:id="rId12" action="ppaction://hlinksldjump"/>
              </p:cNvPr>
              <p:cNvSpPr txBox="1">
                <a:spLocks noChangeArrowheads="1"/>
              </p:cNvSpPr>
              <p:nvPr/>
            </p:nvSpPr>
            <p:spPr bwMode="gray">
              <a:xfrm>
                <a:off x="1748" y="1943"/>
                <a:ext cx="2528" cy="17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ru-RU" altLang="ru-RU" b="1" dirty="0">
                    <a:solidFill>
                      <a:schemeClr val="bg1"/>
                    </a:solidFill>
                    <a:hlinkClick r:id="rId12" action="ppaction://hlinksldjump"/>
                  </a:rPr>
                  <a:t>Для лиц с нарушением ОДА (на кресле-коляске) 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Text Box 6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7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altLang="ru-RU" sz="2400" dirty="0">
                    <a:solidFill>
                      <a:schemeClr val="bg1"/>
                    </a:solidFill>
                  </a:rPr>
                  <a:t>6</a:t>
                </a:r>
                <a:endParaRPr lang="en-US" altLang="ru-RU" sz="24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48" name="Рисунок 47" descr="https://pandia.ru/text/80/648/images/img3_126.jpg"/>
            <p:cNvPicPr/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1" r="74976"/>
            <a:stretch/>
          </p:blipFill>
          <p:spPr bwMode="auto">
            <a:xfrm>
              <a:off x="10682250" y="5697614"/>
              <a:ext cx="48069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3" name="Нижний колонтитул 5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859789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85119" y="2066176"/>
            <a:ext cx="113772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err="1">
                <a:latin typeface="Arial Black" panose="020B0A04020102020204" pitchFamily="34" charset="0"/>
              </a:rPr>
              <a:t>Отрадненское</a:t>
            </a:r>
            <a:r>
              <a:rPr lang="ru-RU" dirty="0">
                <a:latin typeface="Arial Black" panose="020B0A04020102020204" pitchFamily="34" charset="0"/>
              </a:rPr>
              <a:t> территориальное управление</a:t>
            </a:r>
          </a:p>
          <a:p>
            <a:pPr eaLnBrk="0" hangingPunct="0"/>
            <a:endParaRPr lang="ru-RU" altLang="ru-RU" dirty="0">
              <a:hlinkClick r:id="rId2" action="ppaction://hlinksldjump"/>
            </a:endParaRPr>
          </a:p>
          <a:p>
            <a:pPr eaLnBrk="0" hangingPunct="0"/>
            <a:r>
              <a:rPr lang="ru-RU" altLang="ru-RU" dirty="0">
                <a:hlinkClick r:id="rId2" action="ppaction://hlinksldjump"/>
              </a:rPr>
              <a:t>государственное бюджетное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2" action="ppaction://hlinksldjump"/>
              </a:rPr>
              <a:t>Отрадненский</a:t>
            </a:r>
            <a:r>
              <a:rPr lang="ru-RU" altLang="ru-RU" dirty="0">
                <a:hlinkClick r:id="rId2" action="ppaction://hlinksldjump"/>
              </a:rPr>
              <a:t> нефтяной техникум»</a:t>
            </a:r>
            <a:endParaRPr lang="ru-RU" altLang="ru-RU" dirty="0"/>
          </a:p>
          <a:p>
            <a:pPr eaLnBrk="0" hangingPunct="0"/>
            <a:endParaRPr 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Юго-Западное территориальное управление</a:t>
            </a:r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 «Чапаевский губернский колледж им. О. </a:t>
            </a:r>
            <a:r>
              <a:rPr lang="ru-RU" altLang="ru-RU" dirty="0" err="1">
                <a:hlinkClick r:id="rId3" action="ppaction://hlinksldjump"/>
              </a:rPr>
              <a:t>Колычева</a:t>
            </a:r>
            <a:r>
              <a:rPr lang="ru-RU" altLang="ru-RU" dirty="0">
                <a:hlinkClick r:id="rId3" action="ppaction://hlinksldjump"/>
              </a:rPr>
              <a:t>»</a:t>
            </a:r>
            <a:endParaRPr lang="ru-RU" altLang="ru-RU" dirty="0"/>
          </a:p>
          <a:p>
            <a:pPr eaLnBrk="0" hangingPunct="0"/>
            <a:endParaRPr lang="ru-RU" alt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191344" y="1078136"/>
            <a:ext cx="7694397" cy="904796"/>
            <a:chOff x="3634530" y="3323666"/>
            <a:chExt cx="7694397" cy="904796"/>
          </a:xfrm>
        </p:grpSpPr>
        <p:grpSp>
          <p:nvGrpSpPr>
            <p:cNvPr id="21" name="Group 57"/>
            <p:cNvGrpSpPr>
              <a:grpSpLocks/>
            </p:cNvGrpSpPr>
            <p:nvPr/>
          </p:nvGrpSpPr>
          <p:grpSpPr bwMode="auto">
            <a:xfrm>
              <a:off x="3634530" y="3323666"/>
              <a:ext cx="7694397" cy="904796"/>
              <a:chOff x="1296" y="1824"/>
              <a:chExt cx="2976" cy="432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25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Text Box 60"/>
              <p:cNvSpPr txBox="1">
                <a:spLocks noChangeArrowheads="1"/>
              </p:cNvSpPr>
              <p:nvPr/>
            </p:nvSpPr>
            <p:spPr bwMode="gray">
              <a:xfrm>
                <a:off x="1680" y="1934"/>
                <a:ext cx="2359" cy="17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>
                    <a:solidFill>
                      <a:schemeClr val="bg1"/>
                    </a:solidFill>
                  </a:rPr>
                  <a:t>Для лиц с нарушением ОДА (верхние конечности)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Text Box 6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5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altLang="ru-RU" sz="2400" dirty="0">
                    <a:solidFill>
                      <a:schemeClr val="bg1"/>
                    </a:solidFill>
                  </a:rPr>
                  <a:t>5</a:t>
                </a:r>
                <a:endParaRPr lang="en-US" altLang="ru-RU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10675461" y="3558826"/>
              <a:ext cx="485775" cy="483870"/>
              <a:chOff x="3419941" y="2131241"/>
              <a:chExt cx="485775" cy="483870"/>
            </a:xfrm>
          </p:grpSpPr>
          <p:pic>
            <p:nvPicPr>
              <p:cNvPr id="23" name="Рисунок 22" descr="https://pandia.ru/text/80/648/images/img3_126.jpg"/>
              <p:cNvPicPr/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406" r="24928"/>
              <a:stretch/>
            </p:blipFill>
            <p:spPr bwMode="auto">
              <a:xfrm>
                <a:off x="3419941" y="2131241"/>
                <a:ext cx="485775" cy="48387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24" name="Прямая соединительная линия 23"/>
              <p:cNvCxnSpPr/>
              <p:nvPr/>
            </p:nvCxnSpPr>
            <p:spPr>
              <a:xfrm flipH="1">
                <a:off x="3431704" y="2134891"/>
                <a:ext cx="432048" cy="370185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Нижний колонтитул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532252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368" y="184949"/>
            <a:ext cx="10871200" cy="900113"/>
          </a:xfrm>
        </p:spPr>
        <p:txBody>
          <a:bodyPr/>
          <a:lstStyle/>
          <a:p>
            <a:pPr algn="l"/>
            <a:r>
              <a:rPr lang="ru-RU" altLang="ru-RU" dirty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07368" y="2073312"/>
            <a:ext cx="113772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Северное территориальное управление</a:t>
            </a:r>
          </a:p>
          <a:p>
            <a:pPr eaLnBrk="0" hangingPunct="0"/>
            <a:endParaRPr lang="ru-RU" altLang="ru-RU" dirty="0">
              <a:hlinkClick r:id="rId2" action="ppaction://hlinksldjump"/>
            </a:endParaRPr>
          </a:p>
          <a:p>
            <a:pPr eaLnBrk="0" hangingPunct="0"/>
            <a:r>
              <a:rPr lang="ru-RU" altLang="ru-RU" dirty="0">
                <a:hlinkClick r:id="rId2" action="ppaction://hlinksldjump"/>
              </a:rPr>
              <a:t>государственное бюджетное профессиональное образовательное учреждение Самарской области «Сергиевский губернский техникум»</a:t>
            </a:r>
            <a:endParaRPr lang="ru-RU" altLang="ru-RU" dirty="0"/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Северо-Восточное территориальное управление</a:t>
            </a:r>
          </a:p>
          <a:p>
            <a:pPr eaLnBrk="0" hangingPunct="0"/>
            <a:endParaRPr lang="ru-RU" altLang="ru-RU" dirty="0">
              <a:hlinkClick r:id="rId3" action="ppaction://hlinksldjump"/>
            </a:endParaRPr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 «Губернский колледж города Похвистнево»</a:t>
            </a:r>
            <a:endParaRPr lang="ru-RU" altLang="ru-RU" dirty="0"/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Северо-Западное территориальное управление</a:t>
            </a:r>
          </a:p>
          <a:p>
            <a:pPr eaLnBrk="0" hangingPunct="0"/>
            <a:endParaRPr lang="ru-RU" altLang="ru-RU" dirty="0">
              <a:hlinkClick r:id="rId4" action="ppaction://hlinksldjump"/>
            </a:endParaRPr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бюджетное профессиональное образовательное учреждение  Самарской области «Губернский техникум </a:t>
            </a:r>
            <a:r>
              <a:rPr lang="ru-RU" altLang="ru-RU" dirty="0" err="1">
                <a:hlinkClick r:id="rId4" action="ppaction://hlinksldjump"/>
              </a:rPr>
              <a:t>м.р</a:t>
            </a:r>
            <a:r>
              <a:rPr lang="ru-RU" altLang="ru-RU" dirty="0">
                <a:hlinkClick r:id="rId4" action="ppaction://hlinksldjump"/>
              </a:rPr>
              <a:t>. </a:t>
            </a:r>
            <a:r>
              <a:rPr lang="ru-RU" altLang="ru-RU" dirty="0" err="1">
                <a:hlinkClick r:id="rId4" action="ppaction://hlinksldjump"/>
              </a:rPr>
              <a:t>Кошкинский</a:t>
            </a:r>
            <a:r>
              <a:rPr lang="ru-RU" altLang="ru-RU" dirty="0">
                <a:hlinkClick r:id="rId4" action="ppaction://hlinksldjump"/>
              </a:rPr>
              <a:t>»</a:t>
            </a:r>
            <a:endParaRPr lang="ru-RU" altLang="ru-RU" dirty="0"/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63352" y="1141288"/>
            <a:ext cx="7694397" cy="904796"/>
            <a:chOff x="3634530" y="3323666"/>
            <a:chExt cx="7694397" cy="904796"/>
          </a:xfrm>
        </p:grpSpPr>
        <p:grpSp>
          <p:nvGrpSpPr>
            <p:cNvPr id="21" name="Group 57"/>
            <p:cNvGrpSpPr>
              <a:grpSpLocks/>
            </p:cNvGrpSpPr>
            <p:nvPr/>
          </p:nvGrpSpPr>
          <p:grpSpPr bwMode="auto">
            <a:xfrm>
              <a:off x="3634530" y="3323666"/>
              <a:ext cx="7694397" cy="904796"/>
              <a:chOff x="1296" y="1824"/>
              <a:chExt cx="2976" cy="432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25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Text Box 60"/>
              <p:cNvSpPr txBox="1">
                <a:spLocks noChangeArrowheads="1"/>
              </p:cNvSpPr>
              <p:nvPr/>
            </p:nvSpPr>
            <p:spPr bwMode="gray">
              <a:xfrm>
                <a:off x="1680" y="1934"/>
                <a:ext cx="2359" cy="17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>
                    <a:solidFill>
                      <a:schemeClr val="bg1"/>
                    </a:solidFill>
                  </a:rPr>
                  <a:t>Для лиц с нарушением ОДА (верхние конечности)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Text Box 6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5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altLang="ru-RU" sz="2400" dirty="0">
                    <a:solidFill>
                      <a:schemeClr val="bg1"/>
                    </a:solidFill>
                  </a:rPr>
                  <a:t>5</a:t>
                </a:r>
                <a:endParaRPr lang="en-US" altLang="ru-RU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10675461" y="3558826"/>
              <a:ext cx="485775" cy="483870"/>
              <a:chOff x="3419941" y="2131241"/>
              <a:chExt cx="485775" cy="483870"/>
            </a:xfrm>
          </p:grpSpPr>
          <p:pic>
            <p:nvPicPr>
              <p:cNvPr id="23" name="Рисунок 22" descr="https://pandia.ru/text/80/648/images/img3_126.jpg"/>
              <p:cNvPicPr/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406" r="24928"/>
              <a:stretch/>
            </p:blipFill>
            <p:spPr bwMode="auto">
              <a:xfrm>
                <a:off x="3419941" y="2131241"/>
                <a:ext cx="485775" cy="48387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24" name="Прямая соединительная линия 23"/>
              <p:cNvCxnSpPr/>
              <p:nvPr/>
            </p:nvCxnSpPr>
            <p:spPr>
              <a:xfrm flipH="1">
                <a:off x="3431704" y="2134891"/>
                <a:ext cx="432048" cy="370185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Нижний колонтитул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259927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372574" y="1150178"/>
            <a:ext cx="7716474" cy="906940"/>
            <a:chOff x="3586758" y="5466070"/>
            <a:chExt cx="7716474" cy="906940"/>
          </a:xfrm>
        </p:grpSpPr>
        <p:grpSp>
          <p:nvGrpSpPr>
            <p:cNvPr id="7" name="Group 57"/>
            <p:cNvGrpSpPr>
              <a:grpSpLocks/>
            </p:cNvGrpSpPr>
            <p:nvPr/>
          </p:nvGrpSpPr>
          <p:grpSpPr bwMode="auto">
            <a:xfrm>
              <a:off x="3586758" y="5466070"/>
              <a:ext cx="7704856" cy="906940"/>
              <a:chOff x="1296" y="1824"/>
              <a:chExt cx="2976" cy="432"/>
            </a:xfrm>
            <a:solidFill>
              <a:srgbClr val="7030A0"/>
            </a:solidFill>
          </p:grpSpPr>
          <p:sp>
            <p:nvSpPr>
              <p:cNvPr id="30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" name="Text Box 60"/>
              <p:cNvSpPr txBox="1">
                <a:spLocks noChangeArrowheads="1"/>
              </p:cNvSpPr>
              <p:nvPr/>
            </p:nvSpPr>
            <p:spPr bwMode="gray">
              <a:xfrm>
                <a:off x="1666" y="1946"/>
                <a:ext cx="2528" cy="23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>
                    <a:solidFill>
                      <a:schemeClr val="bg1"/>
                    </a:solidFill>
                  </a:rPr>
                  <a:t>Для лиц с нарушением ОДА (на кресле-коляске) 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Text Box 6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7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altLang="ru-RU" sz="2400" dirty="0">
                    <a:solidFill>
                      <a:schemeClr val="bg1"/>
                    </a:solidFill>
                  </a:rPr>
                  <a:t>6</a:t>
                </a:r>
                <a:endParaRPr lang="en-US" altLang="ru-RU" sz="24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8" name="Рисунок 37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1" r="74976"/>
            <a:stretch/>
          </p:blipFill>
          <p:spPr bwMode="auto">
            <a:xfrm>
              <a:off x="10822537" y="5712596"/>
              <a:ext cx="48069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>
            <a:off x="407573" y="2084410"/>
            <a:ext cx="113772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Самарское территориальное управление</a:t>
            </a:r>
          </a:p>
          <a:p>
            <a:pPr eaLnBrk="0" hangingPunct="0"/>
            <a:endParaRPr lang="ru-RU" alt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автономное профессиональное образовательное учреждение Самарской области «Самарский государственный колледж»</a:t>
            </a:r>
            <a:endParaRPr lang="ru-RU" altLang="ru-RU" dirty="0"/>
          </a:p>
          <a:p>
            <a:pPr eaLnBrk="0" hangingPunct="0"/>
            <a:endParaRPr lang="ru-RU" altLang="ru-RU" dirty="0">
              <a:hlinkClick r:id="rId4" action="ppaction://hlinksldjump"/>
            </a:endParaRPr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бюджетное профессиональное образовательное учреждение Самарской области «Поволжский государственный колледж»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бюджетное профессиональное образовательное учреждение Самарской области «Самарское художественное училище имени К.С. Петрова-Водкина»</a:t>
            </a:r>
            <a:endParaRPr lang="ru-RU" alt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143610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372574" y="1150178"/>
            <a:ext cx="7716474" cy="906940"/>
            <a:chOff x="3586758" y="5466070"/>
            <a:chExt cx="7716474" cy="906940"/>
          </a:xfrm>
        </p:grpSpPr>
        <p:grpSp>
          <p:nvGrpSpPr>
            <p:cNvPr id="7" name="Group 57"/>
            <p:cNvGrpSpPr>
              <a:grpSpLocks/>
            </p:cNvGrpSpPr>
            <p:nvPr/>
          </p:nvGrpSpPr>
          <p:grpSpPr bwMode="auto">
            <a:xfrm>
              <a:off x="3586758" y="5466070"/>
              <a:ext cx="7704856" cy="906940"/>
              <a:chOff x="1296" y="1824"/>
              <a:chExt cx="2976" cy="432"/>
            </a:xfrm>
            <a:solidFill>
              <a:srgbClr val="7030A0"/>
            </a:solidFill>
          </p:grpSpPr>
          <p:sp>
            <p:nvSpPr>
              <p:cNvPr id="30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" name="Text Box 60"/>
              <p:cNvSpPr txBox="1">
                <a:spLocks noChangeArrowheads="1"/>
              </p:cNvSpPr>
              <p:nvPr/>
            </p:nvSpPr>
            <p:spPr bwMode="gray">
              <a:xfrm>
                <a:off x="1666" y="1946"/>
                <a:ext cx="2528" cy="23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>
                    <a:solidFill>
                      <a:schemeClr val="bg1"/>
                    </a:solidFill>
                  </a:rPr>
                  <a:t>Для лиц с нарушением ОДА (на кресле-коляске) 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Text Box 6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7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altLang="ru-RU" sz="2400" dirty="0">
                    <a:solidFill>
                      <a:schemeClr val="bg1"/>
                    </a:solidFill>
                  </a:rPr>
                  <a:t>6</a:t>
                </a:r>
                <a:endParaRPr lang="en-US" altLang="ru-RU" sz="24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8" name="Рисунок 37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1" r="74976"/>
            <a:stretch/>
          </p:blipFill>
          <p:spPr bwMode="auto">
            <a:xfrm>
              <a:off x="10822537" y="5712596"/>
              <a:ext cx="48069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>
            <a:off x="407573" y="2084410"/>
            <a:ext cx="11377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err="1">
                <a:latin typeface="Arial Black" panose="020B0A04020102020204" pitchFamily="34" charset="0"/>
              </a:rPr>
              <a:t>Тольттинское</a:t>
            </a:r>
            <a:r>
              <a:rPr lang="ru-RU" dirty="0">
                <a:latin typeface="Arial Black" panose="020B0A04020102020204" pitchFamily="34" charset="0"/>
              </a:rPr>
              <a:t> территориальное управление</a:t>
            </a:r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автономное профессиональное образовательное учреждение среднего профессионального образования «Тольяттинский социально-педагогический колледж»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автономное профессиональное образовательное учреждение Самарской области «Колледж технического и художественного образования </a:t>
            </a:r>
            <a:r>
              <a:rPr lang="ru-RU" altLang="ru-RU" dirty="0" err="1">
                <a:hlinkClick r:id="rId4" action="ppaction://hlinksldjump"/>
              </a:rPr>
              <a:t>г.Тольятти</a:t>
            </a:r>
            <a:r>
              <a:rPr lang="ru-RU" altLang="ru-RU" dirty="0">
                <a:hlinkClick r:id="rId4" action="ppaction://hlinksldjump"/>
              </a:rPr>
              <a:t>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бюджетное профессиональное учреждение Самарской области "Колледж гуманитарных и социально-педагогических дисциплин имени Святителя Алексия, Митрополита Московского»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6" action="ppaction://hlinksldjump"/>
              </a:rPr>
              <a:t>государственное бюджетное профессиональное образовательное учреждение Самарской области «Тольяттинский социально-экономический колледж»</a:t>
            </a:r>
            <a:endParaRPr lang="en-US" alt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885627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372574" y="1150178"/>
            <a:ext cx="7716474" cy="906940"/>
            <a:chOff x="3586758" y="5466070"/>
            <a:chExt cx="7716474" cy="906940"/>
          </a:xfrm>
        </p:grpSpPr>
        <p:grpSp>
          <p:nvGrpSpPr>
            <p:cNvPr id="7" name="Group 57"/>
            <p:cNvGrpSpPr>
              <a:grpSpLocks/>
            </p:cNvGrpSpPr>
            <p:nvPr/>
          </p:nvGrpSpPr>
          <p:grpSpPr bwMode="auto">
            <a:xfrm>
              <a:off x="3586758" y="5466070"/>
              <a:ext cx="7704856" cy="906940"/>
              <a:chOff x="1296" y="1824"/>
              <a:chExt cx="2976" cy="432"/>
            </a:xfrm>
            <a:solidFill>
              <a:srgbClr val="7030A0"/>
            </a:solidFill>
          </p:grpSpPr>
          <p:sp>
            <p:nvSpPr>
              <p:cNvPr id="30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" name="Text Box 60"/>
              <p:cNvSpPr txBox="1">
                <a:spLocks noChangeArrowheads="1"/>
              </p:cNvSpPr>
              <p:nvPr/>
            </p:nvSpPr>
            <p:spPr bwMode="gray">
              <a:xfrm>
                <a:off x="1666" y="1946"/>
                <a:ext cx="2528" cy="23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>
                    <a:solidFill>
                      <a:schemeClr val="bg1"/>
                    </a:solidFill>
                  </a:rPr>
                  <a:t>Для лиц с нарушением ОДА (на кресле-коляске) 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Text Box 6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7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altLang="ru-RU" sz="2400" dirty="0">
                    <a:solidFill>
                      <a:schemeClr val="bg1"/>
                    </a:solidFill>
                  </a:rPr>
                  <a:t>6</a:t>
                </a:r>
                <a:endParaRPr lang="en-US" altLang="ru-RU" sz="24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8" name="Рисунок 37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1" r="74976"/>
            <a:stretch/>
          </p:blipFill>
          <p:spPr bwMode="auto">
            <a:xfrm>
              <a:off x="10822537" y="5712596"/>
              <a:ext cx="48069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>
            <a:off x="407573" y="2265054"/>
            <a:ext cx="113772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err="1">
                <a:latin typeface="Arial Black" panose="020B0A04020102020204" pitchFamily="34" charset="0"/>
              </a:rPr>
              <a:t>Отрадненское</a:t>
            </a:r>
            <a:r>
              <a:rPr lang="ru-RU" dirty="0">
                <a:latin typeface="Arial Black" panose="020B0A04020102020204" pitchFamily="34" charset="0"/>
              </a:rPr>
              <a:t> территориальное управление</a:t>
            </a:r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3" action="ppaction://hlinksldjump"/>
              </a:rPr>
              <a:t>Отрадненский</a:t>
            </a:r>
            <a:r>
              <a:rPr lang="ru-RU" altLang="ru-RU" dirty="0">
                <a:hlinkClick r:id="rId3" action="ppaction://hlinksldjump"/>
              </a:rPr>
              <a:t> нефтяной техникум»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Юго-Западное территориальное управление</a:t>
            </a:r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бюджетное профессиональное образовательное учреждение Самарской области </a:t>
            </a:r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«Чапаевский губернский колледж им. О. </a:t>
            </a:r>
            <a:r>
              <a:rPr lang="ru-RU" altLang="ru-RU" dirty="0" err="1">
                <a:hlinkClick r:id="rId4" action="ppaction://hlinksldjump"/>
              </a:rPr>
              <a:t>Колычева</a:t>
            </a:r>
            <a:r>
              <a:rPr lang="ru-RU" altLang="ru-RU" dirty="0">
                <a:hlinkClick r:id="rId4" action="ppaction://hlinksldjump"/>
              </a:rPr>
              <a:t>»</a:t>
            </a:r>
            <a:endParaRPr lang="ru-RU" altLang="ru-RU" dirty="0"/>
          </a:p>
          <a:p>
            <a:pPr eaLnBrk="0" hangingPunct="0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330323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AutoShape 3"/>
          <p:cNvSpPr>
            <a:spLocks noChangeArrowheads="1"/>
          </p:cNvSpPr>
          <p:nvPr/>
        </p:nvSpPr>
        <p:spPr bwMode="auto">
          <a:xfrm>
            <a:off x="3202575" y="1421933"/>
            <a:ext cx="8798080" cy="176441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406867" y="189562"/>
            <a:ext cx="9215974" cy="900113"/>
          </a:xfrm>
        </p:spPr>
        <p:txBody>
          <a:bodyPr/>
          <a:lstStyle/>
          <a:p>
            <a:pPr algn="l"/>
            <a:r>
              <a:rPr lang="ru-RU" sz="2000" dirty="0"/>
              <a:t>Государственное бюджетное профессиональное образовательное учреждение Самарской области</a:t>
            </a:r>
            <a:br>
              <a:rPr lang="ru-RU" sz="2000" dirty="0"/>
            </a:br>
            <a:r>
              <a:rPr lang="ru-RU" sz="2000" dirty="0"/>
              <a:t>"</a:t>
            </a:r>
            <a:r>
              <a:rPr lang="ru-RU" sz="2000" dirty="0" err="1"/>
              <a:t>Сызранский</a:t>
            </a:r>
            <a:r>
              <a:rPr lang="ru-RU" sz="2000" dirty="0"/>
              <a:t> колледж искусств и культуры </a:t>
            </a:r>
            <a:r>
              <a:rPr lang="ru-RU" sz="2000" dirty="0" err="1"/>
              <a:t>им.О.Н.Носцовой</a:t>
            </a:r>
            <a:r>
              <a:rPr lang="ru-RU" sz="2000" dirty="0"/>
              <a:t>" </a:t>
            </a:r>
            <a:endParaRPr lang="en-US" altLang="ru-RU" sz="12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246465" y="1653645"/>
            <a:ext cx="87541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54.02.01 Дизайн (по отраслям)  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54.02.02 Декоративно-прикладное искусство и народные промыслы 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(по видам)</a:t>
            </a:r>
            <a:r>
              <a:rPr lang="ru-RU" sz="1600" dirty="0"/>
              <a:t> 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703513" y="1340768"/>
            <a:ext cx="1732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Логотип ПОО</a:t>
            </a:r>
            <a:endParaRPr lang="en-US" alt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06867" y="6424793"/>
            <a:ext cx="12020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solidFill>
                  <a:schemeClr val="bg1"/>
                </a:solidFill>
              </a:rPr>
              <a:t>446001, Самарская область, </a:t>
            </a:r>
            <a:r>
              <a:rPr lang="ru-RU" dirty="0" err="1">
                <a:solidFill>
                  <a:schemeClr val="bg1"/>
                </a:solidFill>
              </a:rPr>
              <a:t>г.Сызрань</a:t>
            </a:r>
            <a:r>
              <a:rPr lang="ru-RU" dirty="0">
                <a:solidFill>
                  <a:schemeClr val="bg1"/>
                </a:solidFill>
              </a:rPr>
              <a:t>, Лодочный пер., 22    тел.  +7 846 498-45-07 </a:t>
            </a:r>
            <a:endParaRPr lang="en-US" alt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62597" y="1525434"/>
            <a:ext cx="2254696" cy="1825154"/>
            <a:chOff x="2838100" y="1507418"/>
            <a:chExt cx="2254696" cy="1825154"/>
          </a:xfrm>
        </p:grpSpPr>
        <p:sp>
          <p:nvSpPr>
            <p:cNvPr id="89102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8910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910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910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911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89126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2" name="Рисунок 51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050" name="Picture 2" descr="http://qrcoder.ru/code/?https%3A%2F%2Fszr-coll-isk.ru%2Fapplicants%2Fthe_admissions_committee%2F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237892"/>
            <a:ext cx="851783" cy="85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Группа 39"/>
          <p:cNvGrpSpPr/>
          <p:nvPr/>
        </p:nvGrpSpPr>
        <p:grpSpPr>
          <a:xfrm>
            <a:off x="434748" y="3790195"/>
            <a:ext cx="2345741" cy="1825154"/>
            <a:chOff x="3330087" y="1478958"/>
            <a:chExt cx="2345741" cy="1825154"/>
          </a:xfrm>
        </p:grpSpPr>
        <p:sp>
          <p:nvSpPr>
            <p:cNvPr id="41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9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55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6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7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8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3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4" name="Рисунок 53" descr="https://pandia.ru/text/80/648/images/img3_126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9" name="Прямоугольник 58"/>
          <p:cNvSpPr/>
          <p:nvPr/>
        </p:nvSpPr>
        <p:spPr>
          <a:xfrm>
            <a:off x="3301626" y="3716435"/>
            <a:ext cx="85462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53.02.03 Инструментальное исполнительство (по видам инструментов)</a:t>
            </a:r>
            <a:endParaRPr lang="ru-RU" sz="1600" b="1" dirty="0"/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54.02.01 Дизайн (по отраслям) 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54.02.02 Декоративно-прикладное искусство и народные промыслы 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(по видам) 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</a:p>
        </p:txBody>
      </p:sp>
      <p:sp>
        <p:nvSpPr>
          <p:cNvPr id="60" name="AutoShape 3"/>
          <p:cNvSpPr>
            <a:spLocks noChangeArrowheads="1"/>
          </p:cNvSpPr>
          <p:nvPr/>
        </p:nvSpPr>
        <p:spPr bwMode="auto">
          <a:xfrm>
            <a:off x="3163808" y="3466680"/>
            <a:ext cx="8856219" cy="246089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0"/>
          </p:nvPr>
        </p:nvSpPr>
        <p:spPr>
          <a:xfrm>
            <a:off x="9696400" y="6021288"/>
            <a:ext cx="2235200" cy="320675"/>
          </a:xfrm>
        </p:spPr>
        <p:txBody>
          <a:bodyPr/>
          <a:lstStyle/>
          <a:p>
            <a:r>
              <a:rPr lang="ru-RU" dirty="0">
                <a:hlinkClick r:id="rId6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5116287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автономное профессиональное образовательное учреждение Самарской области "Самарский металлургический колледж"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814388" y="6457950"/>
            <a:ext cx="6550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443035, г. Самара ,ул. Нагорная, дом 128   тел.  </a:t>
            </a:r>
            <a:r>
              <a:rPr lang="en-US" altLang="ru-RU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+7 846 956-54-47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452229" y="1595834"/>
            <a:ext cx="2327552" cy="1825154"/>
            <a:chOff x="2838100" y="1532087"/>
            <a:chExt cx="2327552" cy="1825154"/>
          </a:xfrm>
        </p:grpSpPr>
        <p:sp>
          <p:nvSpPr>
            <p:cNvPr id="53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8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4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2" name="Oval 22"/>
              <p:cNvSpPr>
                <a:spLocks noChangeArrowheads="1"/>
              </p:cNvSpPr>
              <p:nvPr/>
            </p:nvSpPr>
            <p:spPr bwMode="gray">
              <a:xfrm>
                <a:off x="4247" y="1749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4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7" name="Рисунок 46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423652" y="4144776"/>
            <a:ext cx="2345741" cy="1825154"/>
            <a:chOff x="3330087" y="1478958"/>
            <a:chExt cx="2345741" cy="1825154"/>
          </a:xfrm>
        </p:grpSpPr>
        <p:sp>
          <p:nvSpPr>
            <p:cNvPr id="61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56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5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2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5" name="Рисунок 44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052" name="Picture 4" descr="http://qrcoder.ru/code/?https%3A%2F%2Fcamek.ru%2Findex.php%2Fabiturientu%2Fsvedeniya-o-nabore-abiturientov-s-invalidnostyu-i-ovz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576" y="222407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2988795" y="1854635"/>
            <a:ext cx="87541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38.02.01 Экономика и бухгалтерский учет (по отраслям)</a:t>
            </a:r>
          </a:p>
          <a:p>
            <a:pPr eaLnBrk="0" hangingPunct="0"/>
            <a:r>
              <a:rPr lang="ru-RU" sz="1600" dirty="0"/>
              <a:t>Образование: 9 классов  Срок обучения: 2 года 10 месяцев 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39.02.01 Социальная работа</a:t>
            </a:r>
          </a:p>
          <a:p>
            <a:pPr eaLnBrk="0" hangingPunct="0"/>
            <a:r>
              <a:rPr lang="ru-RU" sz="1600" dirty="0"/>
              <a:t>Образование: 9 классов  Срок обучения: 2 года 10 месяцев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907477" y="4387562"/>
            <a:ext cx="87541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38.02.01 Экономика и бухгалтерский учет (по отраслям)</a:t>
            </a:r>
          </a:p>
          <a:p>
            <a:pPr eaLnBrk="0" hangingPunct="0"/>
            <a:r>
              <a:rPr lang="ru-RU" sz="1600" dirty="0"/>
              <a:t>Образование: 9 классов  Срок обучения: 2 года 10 месяцев 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39.02.01 Социальная работа</a:t>
            </a:r>
          </a:p>
          <a:p>
            <a:pPr eaLnBrk="0" hangingPunct="0"/>
            <a:r>
              <a:rPr lang="ru-RU" sz="1600" dirty="0"/>
              <a:t>Образование: 9 классов  Срок обучения: 2 года 10 месяцев </a:t>
            </a:r>
          </a:p>
        </p:txBody>
      </p:sp>
      <p:sp>
        <p:nvSpPr>
          <p:cNvPr id="46" name="AutoShape 3"/>
          <p:cNvSpPr>
            <a:spLocks noChangeArrowheads="1"/>
          </p:cNvSpPr>
          <p:nvPr/>
        </p:nvSpPr>
        <p:spPr bwMode="auto">
          <a:xfrm>
            <a:off x="2779781" y="4063439"/>
            <a:ext cx="8660035" cy="198782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5" name="AutoShape 3"/>
          <p:cNvSpPr>
            <a:spLocks noChangeArrowheads="1"/>
          </p:cNvSpPr>
          <p:nvPr/>
        </p:nvSpPr>
        <p:spPr bwMode="auto">
          <a:xfrm>
            <a:off x="2885591" y="1427150"/>
            <a:ext cx="8539001" cy="200578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0"/>
          </p:nvPr>
        </p:nvSpPr>
        <p:spPr>
          <a:xfrm>
            <a:off x="9768408" y="6165304"/>
            <a:ext cx="2235200" cy="320675"/>
          </a:xfrm>
        </p:spPr>
        <p:txBody>
          <a:bodyPr/>
          <a:lstStyle/>
          <a:p>
            <a:r>
              <a:rPr lang="ru-RU" dirty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6014765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автономное профессиональное образовательное учреждение Самарской области "Самарский металлургический колледж"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814388" y="6457950"/>
            <a:ext cx="7873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443035, г. Самара ,ул. Нагорная, дом 128    тел.  </a:t>
            </a:r>
            <a:r>
              <a:rPr lang="en-US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+7 846 956-54-47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://qrcoder.ru/code/?https%3A%2F%2Fcamek.ru%2Findex.php%2Fabiturientu%2Fsvedeniya-o-nabore-abiturientov-s-invalidnostyu-i-ovz&amp;4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576" y="222407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2825955" y="2339528"/>
            <a:ext cx="87541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38.02.01 Экономика и бухгалтерский учет (по отраслям)</a:t>
            </a:r>
          </a:p>
          <a:p>
            <a:pPr eaLnBrk="0" hangingPunct="0"/>
            <a:r>
              <a:rPr lang="ru-RU" sz="1600" dirty="0"/>
              <a:t>Образование: 9 классов  Срок обучения: 2 года 10 месяцев </a:t>
            </a:r>
          </a:p>
          <a:p>
            <a:pPr eaLnBrk="0" hangingPunct="0"/>
            <a:endParaRPr lang="ru-RU" sz="1600" dirty="0"/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39.02.01 Социальная работа</a:t>
            </a:r>
          </a:p>
          <a:p>
            <a:pPr eaLnBrk="0" hangingPunct="0"/>
            <a:r>
              <a:rPr lang="ru-RU" sz="1600" dirty="0"/>
              <a:t>Образование: 9 классов  Срок обучения: 2 года 10 месяцев </a:t>
            </a:r>
          </a:p>
          <a:p>
            <a:pPr eaLnBrk="0" hangingPunct="0"/>
            <a:endParaRPr lang="ru-RU" sz="1600" dirty="0"/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43.01.09 Повар, кондитер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</a:p>
          <a:p>
            <a:pPr eaLnBrk="0" hangingPunct="0"/>
            <a:endParaRPr lang="ru-RU" sz="1600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335360" y="2140642"/>
            <a:ext cx="2254696" cy="1825154"/>
            <a:chOff x="2838100" y="1507418"/>
            <a:chExt cx="2254696" cy="1825154"/>
          </a:xfrm>
        </p:grpSpPr>
        <p:sp>
          <p:nvSpPr>
            <p:cNvPr id="27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8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1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9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0" name="Рисунок 29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5" name="AutoShape 3"/>
          <p:cNvSpPr>
            <a:spLocks noChangeArrowheads="1"/>
          </p:cNvSpPr>
          <p:nvPr/>
        </p:nvSpPr>
        <p:spPr bwMode="auto">
          <a:xfrm>
            <a:off x="2572418" y="1969343"/>
            <a:ext cx="8856219" cy="289981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>
          <a:xfrm>
            <a:off x="9768408" y="6093296"/>
            <a:ext cx="2235200" cy="320675"/>
          </a:xfrm>
        </p:spPr>
        <p:txBody>
          <a:bodyPr/>
          <a:lstStyle/>
          <a:p>
            <a:r>
              <a:rPr lang="ru-RU" dirty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42329579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автономное профессиональное образовательное учреждение Самарской области "</a:t>
            </a:r>
            <a:r>
              <a:rPr lang="ru-RU" altLang="ru-RU" sz="2000" dirty="0" err="1"/>
              <a:t>Новокуйбышевский</a:t>
            </a:r>
            <a:r>
              <a:rPr lang="ru-RU" altLang="ru-RU" sz="2000" dirty="0"/>
              <a:t> гуманитарно-технологический колледж" 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814388" y="6457950"/>
            <a:ext cx="9170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область, </a:t>
            </a:r>
            <a:r>
              <a:rPr lang="ru-RU" altLang="ru-RU" dirty="0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г.Новокуйбышевск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,  </a:t>
            </a:r>
            <a:r>
              <a:rPr lang="ru-RU" altLang="ru-RU" dirty="0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ул.Успенского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2   тел. +7 846 356-42-54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452229" y="1595834"/>
            <a:ext cx="2327552" cy="1825154"/>
            <a:chOff x="2838100" y="1532087"/>
            <a:chExt cx="2327552" cy="1825154"/>
          </a:xfrm>
        </p:grpSpPr>
        <p:sp>
          <p:nvSpPr>
            <p:cNvPr id="53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8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4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2" name="Oval 22"/>
              <p:cNvSpPr>
                <a:spLocks noChangeArrowheads="1"/>
              </p:cNvSpPr>
              <p:nvPr/>
            </p:nvSpPr>
            <p:spPr bwMode="gray">
              <a:xfrm>
                <a:off x="4247" y="1749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4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7" name="Рисунок 46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423652" y="4144776"/>
            <a:ext cx="2345741" cy="1825154"/>
            <a:chOff x="3330087" y="1478958"/>
            <a:chExt cx="2345741" cy="1825154"/>
          </a:xfrm>
        </p:grpSpPr>
        <p:sp>
          <p:nvSpPr>
            <p:cNvPr id="61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56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5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2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5" name="Рисунок 44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0" name="Прямоугольник 39"/>
          <p:cNvSpPr/>
          <p:nvPr/>
        </p:nvSpPr>
        <p:spPr>
          <a:xfrm>
            <a:off x="2879655" y="1245267"/>
            <a:ext cx="875419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38.02.01            Экономика и бухгалтерский учет (по отраслям)</a:t>
            </a:r>
          </a:p>
          <a:p>
            <a:pPr eaLnBrk="0" hangingPunct="0"/>
            <a:r>
              <a:rPr lang="ru-RU" sz="1600" dirty="0"/>
              <a:t>Образование: 9 классов  Срок обучения: 2 года 10 месяцев 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44.02.01	Дошкольное образование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44.02.02	Преподавание в начальных классах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	Информационные системы и программирование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</a:t>
            </a:r>
          </a:p>
          <a:p>
            <a:pPr eaLnBrk="0" hangingPunct="0"/>
            <a:r>
              <a:rPr lang="ru-RU" sz="1600" dirty="0"/>
              <a:t> </a:t>
            </a:r>
            <a:r>
              <a:rPr lang="ru-RU" sz="1600" dirty="0">
                <a:latin typeface="Arial Black" panose="020B0A04020102020204" pitchFamily="34" charset="0"/>
              </a:rPr>
              <a:t>40.02.04	Юриспруденция</a:t>
            </a:r>
          </a:p>
          <a:p>
            <a:pPr eaLnBrk="0" hangingPunct="0"/>
            <a:r>
              <a:rPr lang="ru-RU" sz="1600" dirty="0"/>
              <a:t>Образование: 9 классов  Срок обучения: 2 года 10 месяцев</a:t>
            </a:r>
          </a:p>
          <a:p>
            <a:pPr eaLnBrk="0" hangingPunct="0"/>
            <a:endParaRPr lang="ru-RU" sz="1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904646" y="3875764"/>
            <a:ext cx="875419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38.02.01            Экономика и бухгалтерский учет (по отраслям)</a:t>
            </a:r>
          </a:p>
          <a:p>
            <a:pPr eaLnBrk="0" hangingPunct="0"/>
            <a:r>
              <a:rPr lang="ru-RU" sz="1600" dirty="0"/>
              <a:t>Образование: 9 классов  Срок обучения: 2 года 10 месяцев 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44.02.01	Дошкольное образование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44.02.02	Преподавание в начальных классах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	Информационные системы и программирование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40.02.04	Юриспруденция</a:t>
            </a:r>
          </a:p>
          <a:p>
            <a:pPr eaLnBrk="0" hangingPunct="0"/>
            <a:r>
              <a:rPr lang="ru-RU" sz="1600" dirty="0"/>
              <a:t>Образование: 9 классов  Срок обучения: 2 года 10 месяцев</a:t>
            </a:r>
          </a:p>
          <a:p>
            <a:pPr eaLnBrk="0" hangingPunct="0"/>
            <a:endParaRPr lang="ru-RU" sz="1600" dirty="0"/>
          </a:p>
        </p:txBody>
      </p:sp>
      <p:pic>
        <p:nvPicPr>
          <p:cNvPr id="3074" name="Picture 2" descr="http://qrcoder.ru/code/?https%3A%2F%2Fnggtk.ru%2Fabiturientam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089" y="232539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2715841" y="3838159"/>
            <a:ext cx="8856219" cy="2489199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2708070" y="1309357"/>
            <a:ext cx="8856219" cy="242466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10"/>
          </p:nvPr>
        </p:nvSpPr>
        <p:spPr>
          <a:xfrm>
            <a:off x="9768408" y="6093296"/>
            <a:ext cx="2235200" cy="320675"/>
          </a:xfrm>
        </p:spPr>
        <p:txBody>
          <a:bodyPr/>
          <a:lstStyle/>
          <a:p>
            <a:r>
              <a:rPr lang="ru-RU" dirty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4638508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автономное профессиональное образовательное учреждение Самарской области "</a:t>
            </a:r>
            <a:r>
              <a:rPr lang="ru-RU" altLang="ru-RU" sz="2000" dirty="0" err="1"/>
              <a:t>Новокуйбышевский</a:t>
            </a:r>
            <a:r>
              <a:rPr lang="ru-RU" altLang="ru-RU" sz="2000" dirty="0"/>
              <a:t> гуманитарно-технологический колледж" 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814388" y="6457950"/>
            <a:ext cx="9242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область, </a:t>
            </a:r>
            <a:r>
              <a:rPr lang="ru-RU" altLang="ru-RU" dirty="0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г.Новокуйбышевск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,  </a:t>
            </a:r>
            <a:r>
              <a:rPr lang="ru-RU" altLang="ru-RU" dirty="0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ул.Успенского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2   тел.+7 846 356-42-54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05066" y="1206367"/>
            <a:ext cx="875419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38.02.01            Экономика и бухгалтерский учет (по отраслям)</a:t>
            </a:r>
          </a:p>
          <a:p>
            <a:pPr eaLnBrk="0" hangingPunct="0"/>
            <a:r>
              <a:rPr lang="ru-RU" sz="1600" dirty="0"/>
              <a:t>Образование: 9 классов  Срок обучения: 2 года 10 месяцев 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44.02.01	Дошкольное образование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44.02.02	Преподавание в начальных классах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43.02.15	Поварское и кондитерское дело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40.02.04	Юриспруденция</a:t>
            </a:r>
          </a:p>
          <a:p>
            <a:pPr eaLnBrk="0" hangingPunct="0"/>
            <a:r>
              <a:rPr lang="ru-RU" sz="1600" dirty="0"/>
              <a:t>Образование: 9 классов  Срок обучения: 2 года 10 месяцев</a:t>
            </a:r>
          </a:p>
          <a:p>
            <a:pPr eaLnBrk="0" hangingPunct="0"/>
            <a:r>
              <a:rPr lang="ru-RU" sz="1600" dirty="0"/>
              <a:t>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001178" y="3890642"/>
            <a:ext cx="87541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44.02.01	Дошкольное образование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44.02.02	Преподавание в начальных классах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	Информационные системы и программирование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40.02.04	Юриспруденция</a:t>
            </a:r>
          </a:p>
          <a:p>
            <a:pPr eaLnBrk="0" hangingPunct="0"/>
            <a:r>
              <a:rPr lang="ru-RU" sz="1600" dirty="0"/>
              <a:t>Образование: 9 классов  Срок обучения: 2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43.01.01	официант, бармен</a:t>
            </a:r>
          </a:p>
          <a:p>
            <a:pPr eaLnBrk="0" hangingPunct="0"/>
            <a:r>
              <a:rPr lang="ru-RU" sz="1600" dirty="0"/>
              <a:t>Образование: 9 классов  Срок обучения: 2 года 10 месяцев</a:t>
            </a:r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</p:txBody>
      </p:sp>
      <p:pic>
        <p:nvPicPr>
          <p:cNvPr id="3074" name="Picture 2" descr="http://qrcoder.ru/code/?https%3A%2F%2Fnggtk.ru%2Fabiturientam&amp;4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089" y="232539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Группа 26"/>
          <p:cNvGrpSpPr/>
          <p:nvPr/>
        </p:nvGrpSpPr>
        <p:grpSpPr>
          <a:xfrm>
            <a:off x="434553" y="1646795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9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0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1" name="Рисунок 30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" name="Группа 35"/>
          <p:cNvGrpSpPr/>
          <p:nvPr/>
        </p:nvGrpSpPr>
        <p:grpSpPr>
          <a:xfrm>
            <a:off x="450303" y="4181215"/>
            <a:ext cx="2390643" cy="1825154"/>
            <a:chOff x="8210934" y="1625686"/>
            <a:chExt cx="2390643" cy="1825154"/>
          </a:xfrm>
        </p:grpSpPr>
        <p:sp>
          <p:nvSpPr>
            <p:cNvPr id="37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8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4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9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1" name="Рисунок 40" descr="https://mo-strelna.ru/upload_files/pomosh/2.png"/>
            <p:cNvPicPr/>
            <p:nvPr/>
          </p:nvPicPr>
          <p:blipFill rotWithShape="1"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3" name="AutoShape 3"/>
          <p:cNvSpPr>
            <a:spLocks noChangeArrowheads="1"/>
          </p:cNvSpPr>
          <p:nvPr/>
        </p:nvSpPr>
        <p:spPr bwMode="auto">
          <a:xfrm>
            <a:off x="2894901" y="3859019"/>
            <a:ext cx="8805204" cy="255495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43886" y="1221723"/>
            <a:ext cx="8856219" cy="251666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45" name="Нижний колонтитул 44"/>
          <p:cNvSpPr>
            <a:spLocks noGrp="1"/>
          </p:cNvSpPr>
          <p:nvPr>
            <p:ph type="ftr" sz="quarter" idx="10"/>
          </p:nvPr>
        </p:nvSpPr>
        <p:spPr>
          <a:xfrm>
            <a:off x="9696400" y="6093296"/>
            <a:ext cx="2235200" cy="320675"/>
          </a:xfrm>
        </p:spPr>
        <p:txBody>
          <a:bodyPr/>
          <a:lstStyle/>
          <a:p>
            <a:r>
              <a:rPr lang="ru-RU" dirty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78359" y="1065910"/>
            <a:ext cx="7570786" cy="898935"/>
            <a:chOff x="3567200" y="1390999"/>
            <a:chExt cx="7570786" cy="898935"/>
          </a:xfrm>
        </p:grpSpPr>
        <p:grpSp>
          <p:nvGrpSpPr>
            <p:cNvPr id="2" name="Group 42"/>
            <p:cNvGrpSpPr>
              <a:grpSpLocks/>
            </p:cNvGrpSpPr>
            <p:nvPr/>
          </p:nvGrpSpPr>
          <p:grpSpPr bwMode="auto">
            <a:xfrm>
              <a:off x="3567200" y="1390999"/>
              <a:ext cx="7570786" cy="898935"/>
              <a:chOff x="1296" y="1824"/>
              <a:chExt cx="2976" cy="432"/>
            </a:xfrm>
          </p:grpSpPr>
          <p:sp>
            <p:nvSpPr>
              <p:cNvPr id="88107" name="AutoShape 4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tint val="60784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08" name="AutoShape 4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09" name="Text Box 45"/>
              <p:cNvSpPr txBox="1">
                <a:spLocks noChangeArrowheads="1"/>
              </p:cNvSpPr>
              <p:nvPr/>
            </p:nvSpPr>
            <p:spPr bwMode="gray">
              <a:xfrm>
                <a:off x="1680" y="1934"/>
                <a:ext cx="246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>
                    <a:solidFill>
                      <a:schemeClr val="bg1"/>
                    </a:solidFill>
                  </a:rPr>
                  <a:t>Для лиц с нарушением интеллекта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110" name="Text Box 46"/>
              <p:cNvSpPr txBox="1">
                <a:spLocks noChangeArrowheads="1"/>
              </p:cNvSpPr>
              <p:nvPr/>
            </p:nvSpPr>
            <p:spPr bwMode="gray">
              <a:xfrm>
                <a:off x="1402" y="1886"/>
                <a:ext cx="20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pic>
          <p:nvPicPr>
            <p:cNvPr id="37" name="Рисунок 36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11"/>
            <a:stretch/>
          </p:blipFill>
          <p:spPr bwMode="auto">
            <a:xfrm>
              <a:off x="10373243" y="1619894"/>
              <a:ext cx="619937" cy="53961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348017" y="1876726"/>
            <a:ext cx="11377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Самарское территориальное управление</a:t>
            </a:r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 «Технологический колледж </a:t>
            </a:r>
            <a:r>
              <a:rPr lang="ru-RU" altLang="ru-RU" dirty="0" err="1">
                <a:hlinkClick r:id="rId3" action="ppaction://hlinksldjump"/>
              </a:rPr>
              <a:t>им.Н.Д.Кузнецова</a:t>
            </a:r>
            <a:r>
              <a:rPr lang="ru-RU" altLang="ru-RU" dirty="0">
                <a:hlinkClick r:id="rId3" action="ppaction://hlinksldjump"/>
              </a:rPr>
              <a:t>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dirty="0">
                <a:hlinkClick r:id="rId4" action="ppaction://hlinksldjump"/>
              </a:rPr>
              <a:t>государственное бюджетное профессиональное образовательное учреждение Самарской области «Самарский государственный колледж сервисных технологий и дизайна»</a:t>
            </a:r>
            <a:endParaRPr lang="ru-RU" dirty="0"/>
          </a:p>
          <a:p>
            <a:pPr eaLnBrk="0" hangingPunct="0"/>
            <a:endParaRPr lang="ru-RU" altLang="ru-RU" dirty="0">
              <a:hlinkClick r:id="rId3" action="ppaction://hlinksldjump"/>
            </a:endParaRPr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бюджетное профессиональное образовательное учреждение Самарской области «Самарский многопрофильный колледж им. Бартенева В.В.»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Тольяттинское территориальное управление</a:t>
            </a:r>
          </a:p>
          <a:p>
            <a:pPr eaLnBrk="0" hangingPunct="0"/>
            <a:r>
              <a:rPr lang="ru-RU" altLang="ru-RU" dirty="0">
                <a:hlinkClick r:id="rId6" action="ppaction://hlinksldjump"/>
              </a:rPr>
              <a:t>государственное автономное профессиональное образовательное учреждение Самарской области «Тольяттинский колледж сервисных технологий и предпринимательства»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altLang="ru-RU" dirty="0">
                <a:hlinkClick r:id="rId7" action="ppaction://hlinksldjump"/>
              </a:rPr>
              <a:t>государственное автономное профессиональное образовательное учреждение Самарской области «Тольяттинский машиностроительный колледж»</a:t>
            </a:r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237203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автономное профессиональное образовательное учреждение Самарской области «Тольяттинский колледж сервисных технологий и предпринимательства»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814388" y="6457950"/>
            <a:ext cx="9674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445022, Самарская область, </a:t>
            </a:r>
            <a:r>
              <a:rPr lang="ru-RU" altLang="ru-RU" dirty="0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г.о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. Тольятти, улица Ленина, 37     тел.  +7 848 236-70-83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803222" y="1174205"/>
            <a:ext cx="907622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08.01.24      Мастер столярно-плотничных паркетных и стекольных работ</a:t>
            </a:r>
          </a:p>
          <a:p>
            <a:pPr eaLnBrk="0" hangingPunct="0"/>
            <a:r>
              <a:rPr lang="ru-RU" sz="1600" dirty="0"/>
              <a:t>Образование: 9 классов  Срок обучения: 2 года 10 месяцев 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43.02.15      Поварское и кондитерское дело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43.02.17      Технология индустрии красоты</a:t>
            </a:r>
          </a:p>
          <a:p>
            <a:pPr eaLnBrk="0" hangingPunct="0"/>
            <a:r>
              <a:rPr lang="ru-RU" sz="1600" dirty="0"/>
              <a:t>Образование: 9 классов  Срок обучения: 2 года 10 месяцев 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43.01.09      Повар, кондитер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35.02.12      Садово-парковое и ландшафтное строительство</a:t>
            </a:r>
          </a:p>
          <a:p>
            <a:pPr eaLnBrk="0" hangingPunct="0"/>
            <a:r>
              <a:rPr lang="ru-RU" sz="1600" dirty="0"/>
              <a:t>Образование: 9 классов  Срок обучения: 2 года 10 месяцев 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38.02.05      Товароведение и экспертиза качества потребительских товаров</a:t>
            </a:r>
          </a:p>
          <a:p>
            <a:pPr eaLnBrk="0" hangingPunct="0"/>
            <a:r>
              <a:rPr lang="ru-RU" sz="1600" dirty="0"/>
              <a:t>Образование: 9 классов  Срок обучения: 2 года 10 месяцев 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      Информационные системы и программирование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39.02.01      Социальная работа</a:t>
            </a:r>
          </a:p>
          <a:p>
            <a:pPr eaLnBrk="0" hangingPunct="0"/>
            <a:r>
              <a:rPr lang="ru-RU" sz="1600" dirty="0"/>
              <a:t>Образование: 9 классов  Срок обучения: 2 года 10 месяцев 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15.02.09       Аддитивные технологии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</a:p>
          <a:p>
            <a:pPr marL="342900" indent="-342900" eaLnBrk="0" hangingPunct="0">
              <a:buAutoNum type="arabicPlain" startAt="16909"/>
            </a:pPr>
            <a:r>
              <a:rPr lang="ru-RU" sz="1600" dirty="0">
                <a:latin typeface="Arial Black" panose="020B0A04020102020204" pitchFamily="34" charset="0"/>
              </a:rPr>
              <a:t>           Портной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17530           Рабочий зеленого строительства</a:t>
            </a:r>
          </a:p>
          <a:p>
            <a:pPr eaLnBrk="0" hangingPunct="0"/>
            <a:r>
              <a:rPr lang="ru-RU" sz="1600" dirty="0"/>
              <a:t>Образование: специальное коррекционное, 8 вида Срок обучения: 1 год 10 месяцев </a:t>
            </a:r>
          </a:p>
          <a:p>
            <a:pPr eaLnBrk="0" hangingPunct="0"/>
            <a:endParaRPr lang="ru-RU" sz="1600" dirty="0"/>
          </a:p>
          <a:p>
            <a:pPr marL="342900" indent="-342900" eaLnBrk="0" hangingPunct="0">
              <a:buAutoNum type="arabicPlain" startAt="16909"/>
            </a:pPr>
            <a:endParaRPr lang="ru-RU" sz="1600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215589" y="1599158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9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0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1" name="Рисунок 30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686006" y="1101095"/>
            <a:ext cx="9052197" cy="524934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pic>
        <p:nvPicPr>
          <p:cNvPr id="2050" name="Picture 2" descr="http://qrcoder.ru/code/?http%3A%2F%2Fttstp.tgl.net.ru%2Fobuchenie-lits-s-ovz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003" y="193309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>
          <a:xfrm>
            <a:off x="10776520" y="6093296"/>
            <a:ext cx="2235200" cy="320675"/>
          </a:xfrm>
        </p:spPr>
        <p:txBody>
          <a:bodyPr/>
          <a:lstStyle/>
          <a:p>
            <a:r>
              <a:rPr lang="ru-RU" dirty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3730023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автономное профессиональное образовательное учреждение Самарской области «Тольяттинский колледж сервисных технологий и предпринимательства»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814388" y="6457950"/>
            <a:ext cx="9674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445022, Самарская область, </a:t>
            </a:r>
            <a:r>
              <a:rPr lang="ru-RU" altLang="ru-RU" dirty="0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г.о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. Тольятти, улица Ленина, 37     тел.  +7 848 236-70-83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803222" y="1560912"/>
            <a:ext cx="90762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43.02.16      Туризм и гостеприимство</a:t>
            </a:r>
          </a:p>
          <a:p>
            <a:pPr eaLnBrk="0" hangingPunct="0"/>
            <a:r>
              <a:rPr lang="ru-RU" sz="1600" dirty="0"/>
              <a:t>Образование: 9 классов  Срок обучения: 2 года 10 месяцев 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      Информационные системы и программирование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39.02.01      Социальная работа</a:t>
            </a:r>
          </a:p>
          <a:p>
            <a:pPr eaLnBrk="0" hangingPunct="0"/>
            <a:r>
              <a:rPr lang="ru-RU" sz="1600" dirty="0"/>
              <a:t>Образование: 9 классов  Срок обучения: 2 года 10 месяцев 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17530           Рабочий зеленого строительства</a:t>
            </a:r>
          </a:p>
          <a:p>
            <a:pPr eaLnBrk="0" hangingPunct="0"/>
            <a:r>
              <a:rPr lang="ru-RU" sz="1600" dirty="0"/>
              <a:t>Образование: требований к образованию нет Срок обучения: 1 год 10 месяцев </a:t>
            </a: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686006" y="1417398"/>
            <a:ext cx="9052197" cy="23847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pic>
        <p:nvPicPr>
          <p:cNvPr id="2050" name="Picture 2" descr="http://qrcoder.ru/code/?http%3A%2F%2Fttstp.tgl.net.ru%2Fobuchenie-lits-s-ovz&amp;4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003" y="193309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154116" y="1679386"/>
            <a:ext cx="2390643" cy="1825154"/>
            <a:chOff x="8210934" y="1625686"/>
            <a:chExt cx="2390643" cy="1825154"/>
          </a:xfrm>
        </p:grpSpPr>
        <p:sp>
          <p:nvSpPr>
            <p:cNvPr id="18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4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0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1" name="Рисунок 20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6" name="Прямоугольник 35"/>
          <p:cNvSpPr/>
          <p:nvPr/>
        </p:nvSpPr>
        <p:spPr>
          <a:xfrm>
            <a:off x="2944469" y="4388462"/>
            <a:ext cx="89349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buAutoNum type="arabicPlain" startAt="16909"/>
            </a:pPr>
            <a:r>
              <a:rPr lang="ru-RU" sz="1600" dirty="0">
                <a:latin typeface="Arial Black" panose="020B0A04020102020204" pitchFamily="34" charset="0"/>
              </a:rPr>
              <a:t>         Портной</a:t>
            </a:r>
          </a:p>
          <a:p>
            <a:pPr eaLnBrk="0" hangingPunct="0"/>
            <a:r>
              <a:rPr lang="ru-RU" sz="1600" dirty="0"/>
              <a:t>Образование: требований к образованию нет Срок обучения: 1 год 10 месяцев 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17530         Рабочий зеленого строительства</a:t>
            </a:r>
          </a:p>
          <a:p>
            <a:pPr eaLnBrk="0" hangingPunct="0"/>
            <a:r>
              <a:rPr lang="ru-RU" sz="1600" dirty="0"/>
              <a:t>Образование: требований к образованию нет Срок обучения: 1 год 10 месяцев </a:t>
            </a:r>
          </a:p>
        </p:txBody>
      </p:sp>
      <p:sp>
        <p:nvSpPr>
          <p:cNvPr id="38" name="AutoShape 3"/>
          <p:cNvSpPr>
            <a:spLocks noChangeArrowheads="1"/>
          </p:cNvSpPr>
          <p:nvPr/>
        </p:nvSpPr>
        <p:spPr bwMode="auto">
          <a:xfrm>
            <a:off x="2686006" y="4220416"/>
            <a:ext cx="9052197" cy="165953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179790" y="3950572"/>
            <a:ext cx="2129642" cy="1825200"/>
            <a:chOff x="3390776" y="1592499"/>
            <a:chExt cx="2129642" cy="1825200"/>
          </a:xfrm>
        </p:grpSpPr>
        <p:sp>
          <p:nvSpPr>
            <p:cNvPr id="41" name="Oval 14"/>
            <p:cNvSpPr>
              <a:spLocks noChangeArrowheads="1"/>
            </p:cNvSpPr>
            <p:nvPr/>
          </p:nvSpPr>
          <p:spPr bwMode="gray">
            <a:xfrm>
              <a:off x="3390776" y="2190706"/>
              <a:ext cx="431821" cy="73739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2" name="Group 28"/>
            <p:cNvGrpSpPr>
              <a:grpSpLocks/>
            </p:cNvGrpSpPr>
            <p:nvPr/>
          </p:nvGrpSpPr>
          <p:grpSpPr bwMode="auto">
            <a:xfrm>
              <a:off x="3590818" y="1592499"/>
              <a:ext cx="1929600" cy="1825200"/>
              <a:chOff x="4166" y="1706"/>
              <a:chExt cx="1252" cy="1252"/>
            </a:xfrm>
          </p:grpSpPr>
          <p:sp>
            <p:nvSpPr>
              <p:cNvPr id="46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7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8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9" name="Oval 32"/>
              <p:cNvSpPr>
                <a:spLocks noChangeArrowheads="1"/>
              </p:cNvSpPr>
              <p:nvPr/>
            </p:nvSpPr>
            <p:spPr bwMode="gray">
              <a:xfrm>
                <a:off x="4262" y="1706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pic>
          <p:nvPicPr>
            <p:cNvPr id="43" name="Рисунок 42" descr="https://pandia.ru/text/80/648/images/img3_126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11"/>
            <a:stretch/>
          </p:blipFill>
          <p:spPr bwMode="auto">
            <a:xfrm>
              <a:off x="4382259" y="1718346"/>
              <a:ext cx="47307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5" name="Text Box 38"/>
            <p:cNvSpPr txBox="1">
              <a:spLocks noChangeArrowheads="1"/>
            </p:cNvSpPr>
            <p:nvPr/>
          </p:nvSpPr>
          <p:spPr bwMode="gray">
            <a:xfrm>
              <a:off x="3894343" y="2180917"/>
              <a:ext cx="1476686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интеллекта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8" name="Нижний колонтитул 27"/>
          <p:cNvSpPr>
            <a:spLocks noGrp="1"/>
          </p:cNvSpPr>
          <p:nvPr>
            <p:ph type="ftr" sz="quarter" idx="10"/>
          </p:nvPr>
        </p:nvSpPr>
        <p:spPr>
          <a:xfrm>
            <a:off x="9768408" y="6093296"/>
            <a:ext cx="2235200" cy="320675"/>
          </a:xfrm>
        </p:spPr>
        <p:txBody>
          <a:bodyPr/>
          <a:lstStyle/>
          <a:p>
            <a:r>
              <a:rPr lang="ru-RU" dirty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060968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автономное профессиональное образовательное учреждение Самарской области «Тольяттинский колледж сервисных технологий и предпринимательства»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814388" y="6457950"/>
            <a:ext cx="9674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445022, Самарская область, </a:t>
            </a:r>
            <a:r>
              <a:rPr lang="ru-RU" altLang="ru-RU" dirty="0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г.о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. Тольятти, улица Ленина, 37     тел.  +7 848 236-70-83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776624" y="1340735"/>
            <a:ext cx="90762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/>
              <a:t> 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38.02.05      Товароведение и экспертиза качества потребительских товаров</a:t>
            </a:r>
          </a:p>
          <a:p>
            <a:pPr eaLnBrk="0" hangingPunct="0"/>
            <a:r>
              <a:rPr lang="ru-RU" sz="1600" dirty="0"/>
              <a:t>Образование: 9 классов  Срок обучения: 2 года 10 месяцев 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      Информационные системы и программирование 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                    (в </a:t>
            </a:r>
            <a:r>
              <a:rPr lang="ru-RU" sz="1600" dirty="0" err="1">
                <a:latin typeface="Arial Black" panose="020B0A04020102020204" pitchFamily="34" charset="0"/>
              </a:rPr>
              <a:t>т.ч</a:t>
            </a:r>
            <a:r>
              <a:rPr lang="ru-RU" sz="1600" dirty="0">
                <a:latin typeface="Arial Black" panose="020B0A04020102020204" pitchFamily="34" charset="0"/>
              </a:rPr>
              <a:t>. для лиц на кресле-коляске)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39.02.01      Социальная работа</a:t>
            </a:r>
          </a:p>
          <a:p>
            <a:pPr eaLnBrk="0" hangingPunct="0"/>
            <a:r>
              <a:rPr lang="ru-RU" sz="1600" dirty="0"/>
              <a:t>Образование: 9 классов  Срок обучения: 2 года 10 месяцев 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16909           Портной</a:t>
            </a:r>
          </a:p>
          <a:p>
            <a:pPr eaLnBrk="0" hangingPunct="0"/>
            <a:r>
              <a:rPr lang="ru-RU" sz="1600" dirty="0"/>
              <a:t>Образование: требований к образованию нет Срок обучения: 1 год 10 месяцев </a:t>
            </a: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712412" y="1280701"/>
            <a:ext cx="9052197" cy="303532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pic>
        <p:nvPicPr>
          <p:cNvPr id="2050" name="Picture 2" descr="http://qrcoder.ru/code/?http%3A%2F%2Fttstp.tgl.net.ru%2Fobuchenie-lits-s-ovz&amp;4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003" y="193309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/>
          <p:cNvGrpSpPr/>
          <p:nvPr/>
        </p:nvGrpSpPr>
        <p:grpSpPr>
          <a:xfrm>
            <a:off x="292799" y="1412776"/>
            <a:ext cx="2345741" cy="1825154"/>
            <a:chOff x="3330087" y="1478958"/>
            <a:chExt cx="2345741" cy="1825154"/>
          </a:xfrm>
        </p:grpSpPr>
        <p:sp>
          <p:nvSpPr>
            <p:cNvPr id="27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8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31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9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0" name="Рисунок 29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6" name="Прямоугольник 35"/>
          <p:cNvSpPr/>
          <p:nvPr/>
        </p:nvSpPr>
        <p:spPr>
          <a:xfrm>
            <a:off x="2954477" y="4791552"/>
            <a:ext cx="90762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      Информационные системы и программирование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39.02.01      Социальная работа</a:t>
            </a:r>
          </a:p>
          <a:p>
            <a:pPr eaLnBrk="0" hangingPunct="0"/>
            <a:r>
              <a:rPr lang="ru-RU" sz="1600" dirty="0"/>
              <a:t>Образование: 9 классов  Срок обучения: 2 года 10 месяцев </a:t>
            </a:r>
          </a:p>
        </p:txBody>
      </p:sp>
      <p:sp>
        <p:nvSpPr>
          <p:cNvPr id="38" name="AutoShape 3"/>
          <p:cNvSpPr>
            <a:spLocks noChangeArrowheads="1"/>
          </p:cNvSpPr>
          <p:nvPr/>
        </p:nvSpPr>
        <p:spPr bwMode="auto">
          <a:xfrm>
            <a:off x="2725299" y="4709746"/>
            <a:ext cx="9052197" cy="124083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214953" y="4394874"/>
            <a:ext cx="2327552" cy="1825154"/>
            <a:chOff x="2838100" y="1532087"/>
            <a:chExt cx="2327552" cy="1825154"/>
          </a:xfrm>
        </p:grpSpPr>
        <p:sp>
          <p:nvSpPr>
            <p:cNvPr id="42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3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4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5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6" name="Рисунок 45" descr="https://pandia.ru/text/80/648/images/img3_126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5" name="Нижний колонтитул 34"/>
          <p:cNvSpPr>
            <a:spLocks noGrp="1"/>
          </p:cNvSpPr>
          <p:nvPr>
            <p:ph type="ftr" sz="quarter" idx="10"/>
          </p:nvPr>
        </p:nvSpPr>
        <p:spPr>
          <a:xfrm>
            <a:off x="9956800" y="6093296"/>
            <a:ext cx="2235200" cy="320675"/>
          </a:xfrm>
        </p:spPr>
        <p:txBody>
          <a:bodyPr/>
          <a:lstStyle/>
          <a:p>
            <a:r>
              <a:rPr lang="ru-RU" dirty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7101867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59945" y="184826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"</a:t>
            </a:r>
            <a:r>
              <a:rPr lang="ru-RU" altLang="ru-RU" sz="2000" dirty="0" err="1"/>
              <a:t>Обшаровский</a:t>
            </a:r>
            <a:r>
              <a:rPr lang="ru-RU" altLang="ru-RU" sz="2000" dirty="0"/>
              <a:t> государственный техникум </a:t>
            </a:r>
            <a:r>
              <a:rPr lang="ru-RU" altLang="ru-RU" sz="2000" dirty="0" err="1"/>
              <a:t>им.В.И.Суркова</a:t>
            </a:r>
            <a:r>
              <a:rPr lang="ru-RU" altLang="ru-RU" sz="2000" dirty="0"/>
              <a:t>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445550, Самарская область, Приволжский район, </a:t>
            </a:r>
            <a:r>
              <a:rPr lang="ru-RU" altLang="ru-RU" dirty="0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с.Обшаровка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, ул. Советская 131 тел. +7 846 479-32-40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895547" y="2074241"/>
            <a:ext cx="9076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39.02.01      Социальная работа</a:t>
            </a:r>
          </a:p>
          <a:p>
            <a:pPr eaLnBrk="0" hangingPunct="0"/>
            <a:r>
              <a:rPr lang="ru-RU" sz="1600" dirty="0"/>
              <a:t>Образование: 9 классов, 11 классов  Срок обучения: 2 года 10 месяцев </a:t>
            </a: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793519" y="1861350"/>
            <a:ext cx="9052197" cy="115032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pic>
        <p:nvPicPr>
          <p:cNvPr id="3074" name="Picture 2" descr="http://qrcoder.ru/code/?http%3A%2F%2Fgbpou-ogt.3dn.ru%2Findex%2Fabiturientam%2F0-21&amp;4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173" y="224438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895547" y="4209544"/>
            <a:ext cx="9076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39.02.01      Социальная работа</a:t>
            </a:r>
          </a:p>
          <a:p>
            <a:pPr eaLnBrk="0" hangingPunct="0"/>
            <a:r>
              <a:rPr lang="ru-RU" sz="1600" dirty="0"/>
              <a:t>Образование: 9 классов, 11 классов  Срок обучения: 2 года 10 месяцев 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843638" y="3984825"/>
            <a:ext cx="9052197" cy="130021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170088" y="1523937"/>
            <a:ext cx="2254696" cy="1825154"/>
            <a:chOff x="2838100" y="1507418"/>
            <a:chExt cx="2254696" cy="1825154"/>
          </a:xfrm>
        </p:grpSpPr>
        <p:sp>
          <p:nvSpPr>
            <p:cNvPr id="32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6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7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4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5" name="Рисунок 34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105497" y="3649497"/>
            <a:ext cx="2390643" cy="1825154"/>
            <a:chOff x="8210934" y="1625686"/>
            <a:chExt cx="2390643" cy="1825154"/>
          </a:xfrm>
        </p:grpSpPr>
        <p:sp>
          <p:nvSpPr>
            <p:cNvPr id="23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4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5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6" name="Рисунок 25" descr="https://mo-strelna.ru/upload_files/pomosh/2.png"/>
            <p:cNvPicPr/>
            <p:nvPr/>
          </p:nvPicPr>
          <p:blipFill rotWithShape="1"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1" name="Нижний колонтитул 40"/>
          <p:cNvSpPr>
            <a:spLocks noGrp="1"/>
          </p:cNvSpPr>
          <p:nvPr>
            <p:ph type="ftr" sz="quarter" idx="10"/>
          </p:nvPr>
        </p:nvSpPr>
        <p:spPr>
          <a:xfrm>
            <a:off x="9956800" y="6165304"/>
            <a:ext cx="2235200" cy="320675"/>
          </a:xfrm>
        </p:spPr>
        <p:txBody>
          <a:bodyPr/>
          <a:lstStyle/>
          <a:p>
            <a:r>
              <a:rPr lang="ru-RU" dirty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7294935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автономное профессиональное образовательное учреждение Самарской области "Тольяттинский электротехнический техникум"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 Тольятти, ул. Комсомольская, 163,  тел. +7 848 226-01-15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603334" y="1607000"/>
            <a:ext cx="9052197" cy="392453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191344" y="1779099"/>
            <a:ext cx="2254696" cy="1825154"/>
            <a:chOff x="2838100" y="1507418"/>
            <a:chExt cx="2254696" cy="1825154"/>
          </a:xfrm>
        </p:grpSpPr>
        <p:sp>
          <p:nvSpPr>
            <p:cNvPr id="32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6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7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4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5" name="Рисунок 34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1" name="Прямоугольник 40"/>
          <p:cNvSpPr/>
          <p:nvPr/>
        </p:nvSpPr>
        <p:spPr>
          <a:xfrm>
            <a:off x="2769392" y="1700421"/>
            <a:ext cx="88209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08.01.18 Электромонтажник электронных сетей и электрооборудования</a:t>
            </a:r>
          </a:p>
          <a:p>
            <a:pPr eaLnBrk="0" hangingPunct="0"/>
            <a:r>
              <a:rPr lang="ru-RU" sz="1600" dirty="0"/>
              <a:t>Образование: 9 классов, 11 классов  Срок обучения: 2 года 10 месяцев 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11.02.16 Монтаж, техническое обслуживание и ремонт электронных приборов и устройств</a:t>
            </a:r>
          </a:p>
          <a:p>
            <a:pPr eaLnBrk="0" hangingPunct="0"/>
            <a:r>
              <a:rPr lang="ru-RU" sz="1600" dirty="0"/>
              <a:t>Образование: 9 классов, 11 классов  Срок обучения: 3 года 10 месяцев 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13.02.11 Техническая эксплуатация и обслуживание электрического и электромеханического оборудования (по отраслям)</a:t>
            </a:r>
          </a:p>
          <a:p>
            <a:pPr eaLnBrk="0" hangingPunct="0"/>
            <a:r>
              <a:rPr lang="ru-RU" sz="1600" dirty="0"/>
              <a:t>Образование: 9 классов, 11 классов 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                    </a:t>
            </a:r>
            <a:r>
              <a:rPr lang="ru-RU" sz="1600" dirty="0">
                <a:cs typeface="Arial" panose="020B0604020202020204" pitchFamily="34" charset="0"/>
              </a:rPr>
              <a:t>11 классов (заочно)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23.02.07 Техническое обслуживание и ремонт двигателей, систем и агрегатов автомобилей</a:t>
            </a:r>
          </a:p>
          <a:p>
            <a:pPr eaLnBrk="0" hangingPunct="0"/>
            <a:r>
              <a:rPr lang="ru-RU" sz="1600" dirty="0"/>
              <a:t>Образование: 9 классов, 11 классов  Срок обучения: 3 года 10 месяцев 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23.02.05 Эксплуатация транспортного электрооборудования и автоматики</a:t>
            </a:r>
          </a:p>
          <a:p>
            <a:pPr eaLnBrk="0" hangingPunct="0"/>
            <a:r>
              <a:rPr lang="ru-RU" sz="1600" dirty="0"/>
              <a:t>Образование: 9 классов, 11 классов  Срок обучения: 3 года 10 месяцев </a:t>
            </a:r>
          </a:p>
        </p:txBody>
      </p:sp>
      <p:pic>
        <p:nvPicPr>
          <p:cNvPr id="2050" name="Picture 2" descr="http://qrcoder.ru/code/?https%3A%2F%2Fwww.tlt-tet.ru%2F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331" y="213057"/>
            <a:ext cx="853200" cy="85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Нижний колонтитул 52"/>
          <p:cNvSpPr>
            <a:spLocks noGrp="1"/>
          </p:cNvSpPr>
          <p:nvPr>
            <p:ph type="ftr" sz="quarter" idx="10"/>
          </p:nvPr>
        </p:nvSpPr>
        <p:spPr>
          <a:xfrm>
            <a:off x="9768408" y="6093296"/>
            <a:ext cx="2235200" cy="320675"/>
          </a:xfrm>
        </p:spPr>
        <p:txBody>
          <a:bodyPr/>
          <a:lstStyle/>
          <a:p>
            <a:r>
              <a:rPr lang="ru-RU" dirty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sz="2000" dirty="0"/>
              <a:t>Государственное бюджетное профессиональное образовательное учреждение Самарской области "Самарский государственный колледж сервисных технологий и дизайна" 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solidFill>
                  <a:schemeClr val="bg1"/>
                </a:solidFill>
              </a:rPr>
              <a:t>443020 г. Самара, ул. </a:t>
            </a:r>
            <a:r>
              <a:rPr lang="ru-RU" dirty="0" err="1">
                <a:solidFill>
                  <a:schemeClr val="bg1"/>
                </a:solidFill>
              </a:rPr>
              <a:t>Галактионовская</a:t>
            </a:r>
            <a:r>
              <a:rPr lang="ru-RU" dirty="0">
                <a:solidFill>
                  <a:schemeClr val="bg1"/>
                </a:solidFill>
              </a:rPr>
              <a:t>, 37 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,  тел</a:t>
            </a:r>
            <a:r>
              <a:rPr lang="ru-RU" altLang="ru-RU" dirty="0">
                <a:solidFill>
                  <a:schemeClr val="bg1"/>
                </a:solidFill>
                <a:cs typeface="Arial" panose="020B0604020202020204" pitchFamily="34" charset="0"/>
              </a:rPr>
              <a:t>. </a:t>
            </a:r>
            <a:r>
              <a:rPr lang="ru-RU" dirty="0">
                <a:solidFill>
                  <a:schemeClr val="bg1"/>
                </a:solidFill>
              </a:rPr>
              <a:t>+7 846 332-41-84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466071" y="1248872"/>
            <a:ext cx="9052197" cy="223224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30"/>
          <p:cNvGrpSpPr/>
          <p:nvPr/>
        </p:nvGrpSpPr>
        <p:grpSpPr>
          <a:xfrm>
            <a:off x="191344" y="1655966"/>
            <a:ext cx="2254696" cy="1825154"/>
            <a:chOff x="2838100" y="1507418"/>
            <a:chExt cx="2254696" cy="1825154"/>
          </a:xfrm>
        </p:grpSpPr>
        <p:sp>
          <p:nvSpPr>
            <p:cNvPr id="32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6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7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4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5" name="Рисунок 34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1" name="Прямоугольник 40"/>
          <p:cNvSpPr/>
          <p:nvPr/>
        </p:nvSpPr>
        <p:spPr>
          <a:xfrm>
            <a:off x="2697282" y="1791855"/>
            <a:ext cx="88209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54.02.02 Декоративно-прикладное искусство и народные промыслы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16909 Портной </a:t>
            </a:r>
          </a:p>
          <a:p>
            <a:pPr eaLnBrk="0" hangingPunct="0"/>
            <a:r>
              <a:rPr lang="ru-RU" sz="1600" dirty="0"/>
              <a:t>Образование: 9 классов, Срок обучения: 1 год 10 месяцев</a:t>
            </a:r>
          </a:p>
        </p:txBody>
      </p:sp>
      <p:pic>
        <p:nvPicPr>
          <p:cNvPr id="2050" name="Picture 2" descr="http://qrcoder.ru/code/?https%3A%2F%2Fsgkstd.ru%2Fspecialnosti-i-professii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446" y="185858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>
          <a:xfrm>
            <a:off x="9696400" y="6093296"/>
            <a:ext cx="2235200" cy="320675"/>
          </a:xfrm>
        </p:spPr>
        <p:txBody>
          <a:bodyPr/>
          <a:lstStyle/>
          <a:p>
            <a:r>
              <a:rPr lang="ru-RU" dirty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215553" y="4092296"/>
            <a:ext cx="2129642" cy="1825200"/>
            <a:chOff x="3390776" y="1592499"/>
            <a:chExt cx="2129642" cy="1825200"/>
          </a:xfrm>
        </p:grpSpPr>
        <p:sp>
          <p:nvSpPr>
            <p:cNvPr id="19" name="Oval 14"/>
            <p:cNvSpPr>
              <a:spLocks noChangeArrowheads="1"/>
            </p:cNvSpPr>
            <p:nvPr/>
          </p:nvSpPr>
          <p:spPr bwMode="gray">
            <a:xfrm>
              <a:off x="3390776" y="2190706"/>
              <a:ext cx="431821" cy="73739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0" name="Group 28"/>
            <p:cNvGrpSpPr>
              <a:grpSpLocks/>
            </p:cNvGrpSpPr>
            <p:nvPr/>
          </p:nvGrpSpPr>
          <p:grpSpPr bwMode="auto">
            <a:xfrm>
              <a:off x="3590818" y="1592499"/>
              <a:ext cx="1929600" cy="1825200"/>
              <a:chOff x="4166" y="1706"/>
              <a:chExt cx="1252" cy="1252"/>
            </a:xfrm>
          </p:grpSpPr>
          <p:sp>
            <p:nvSpPr>
              <p:cNvPr id="23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4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" name="Oval 32"/>
              <p:cNvSpPr>
                <a:spLocks noChangeArrowheads="1"/>
              </p:cNvSpPr>
              <p:nvPr/>
            </p:nvSpPr>
            <p:spPr bwMode="gray">
              <a:xfrm>
                <a:off x="4262" y="1706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pic>
          <p:nvPicPr>
            <p:cNvPr id="21" name="Рисунок 20" descr="https://pandia.ru/text/80/648/images/img3_126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11"/>
            <a:stretch/>
          </p:blipFill>
          <p:spPr bwMode="auto">
            <a:xfrm>
              <a:off x="4382259" y="1718346"/>
              <a:ext cx="47307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2" name="Text Box 38"/>
            <p:cNvSpPr txBox="1">
              <a:spLocks noChangeArrowheads="1"/>
            </p:cNvSpPr>
            <p:nvPr/>
          </p:nvSpPr>
          <p:spPr bwMode="gray">
            <a:xfrm>
              <a:off x="3894343" y="2180917"/>
              <a:ext cx="1476686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интеллекта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7" name="AutoShape 3"/>
          <p:cNvSpPr>
            <a:spLocks noChangeArrowheads="1"/>
          </p:cNvSpPr>
          <p:nvPr/>
        </p:nvSpPr>
        <p:spPr bwMode="auto">
          <a:xfrm>
            <a:off x="2703502" y="4484673"/>
            <a:ext cx="9052197" cy="101566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855111" y="4730140"/>
            <a:ext cx="87489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16909 Портной </a:t>
            </a:r>
          </a:p>
          <a:p>
            <a:pPr eaLnBrk="0" hangingPunct="0"/>
            <a:r>
              <a:rPr lang="ru-RU" sz="1600" dirty="0"/>
              <a:t>Образование: требований к образованию нет, Срок обучения: 1 год 10 месяцев </a:t>
            </a:r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utoShape 3"/>
          <p:cNvSpPr>
            <a:spLocks noChangeArrowheads="1"/>
          </p:cNvSpPr>
          <p:nvPr/>
        </p:nvSpPr>
        <p:spPr bwMode="auto">
          <a:xfrm>
            <a:off x="2793924" y="1892518"/>
            <a:ext cx="9052197" cy="212373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50" name="Группа 69"/>
          <p:cNvGrpSpPr/>
          <p:nvPr/>
        </p:nvGrpSpPr>
        <p:grpSpPr>
          <a:xfrm>
            <a:off x="300210" y="2032534"/>
            <a:ext cx="2345741" cy="1825154"/>
            <a:chOff x="3330087" y="1478958"/>
            <a:chExt cx="2345741" cy="1825154"/>
          </a:xfrm>
        </p:grpSpPr>
        <p:sp>
          <p:nvSpPr>
            <p:cNvPr id="51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52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55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6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7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8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3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4" name="Рисунок 53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9" name="Нижний колонтитул 38"/>
          <p:cNvSpPr>
            <a:spLocks noGrp="1"/>
          </p:cNvSpPr>
          <p:nvPr>
            <p:ph type="ftr" sz="quarter" idx="10"/>
          </p:nvPr>
        </p:nvSpPr>
        <p:spPr>
          <a:xfrm>
            <a:off x="9768408" y="6165304"/>
            <a:ext cx="2235200" cy="320675"/>
          </a:xfrm>
        </p:spPr>
        <p:txBody>
          <a:bodyPr/>
          <a:lstStyle/>
          <a:p>
            <a:r>
              <a:rPr lang="ru-RU" dirty="0">
                <a:hlinkClick r:id="rId3" action="ppaction://hlinksldjump"/>
              </a:rPr>
              <a:t>К оглавлению</a:t>
            </a:r>
            <a:endParaRPr lang="en-US" altLang="ru-RU" dirty="0"/>
          </a:p>
        </p:txBody>
      </p:sp>
      <p:sp>
        <p:nvSpPr>
          <p:cNvPr id="41" name="Rectangle 5"/>
          <p:cNvSpPr txBox="1">
            <a:spLocks noChangeArrowheads="1"/>
          </p:cNvSpPr>
          <p:nvPr/>
        </p:nvSpPr>
        <p:spPr bwMode="white">
          <a:xfrm>
            <a:off x="191344" y="200981"/>
            <a:ext cx="1000271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2000"/>
              <a:t>государственное автономное профессиональное образовательное учреждение Самарской области "Тольяттинский электротехнический техникум"</a:t>
            </a:r>
            <a:endParaRPr lang="en-US" altLang="ru-RU" sz="2000" dirty="0"/>
          </a:p>
        </p:txBody>
      </p:sp>
      <p:pic>
        <p:nvPicPr>
          <p:cNvPr id="42" name="Picture 2" descr="http://qrcoder.ru/code/?https%3A%2F%2Fwww.tlt-tet.ru%2F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331" y="213057"/>
            <a:ext cx="853200" cy="85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3119234" y="2169554"/>
            <a:ext cx="88209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11.02.16 Монтаж, техническое обслуживание и ремонт электронных приборов и устройств</a:t>
            </a:r>
          </a:p>
          <a:p>
            <a:pPr eaLnBrk="0" hangingPunct="0"/>
            <a:r>
              <a:rPr lang="ru-RU" sz="1600" dirty="0"/>
              <a:t>Образование: 9 классов, 11 классов 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43.02.16    туризм и гостеприимство</a:t>
            </a:r>
          </a:p>
          <a:p>
            <a:pPr eaLnBrk="0" hangingPunct="0"/>
            <a:r>
              <a:rPr lang="ru-RU" sz="1600" dirty="0"/>
              <a:t>Образование: 9 классов, 11 классов  Срок обучения: 2 года 10 месяцев </a:t>
            </a:r>
          </a:p>
          <a:p>
            <a:pPr eaLnBrk="0" hangingPunct="0"/>
            <a:endParaRPr lang="ru-RU" sz="16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 Тольятти, ул. Комсомольская, 163,  тел. +7 848 226-01-15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sz="2000" dirty="0"/>
              <a:t>государственное бюджетное профессиональное образовательное учреждение "Самарский медицинский колледж им. </a:t>
            </a:r>
            <a:r>
              <a:rPr lang="ru-RU" sz="2000" dirty="0" err="1"/>
              <a:t>Н.Ляпиной</a:t>
            </a:r>
            <a:r>
              <a:rPr lang="ru-RU" sz="2000" dirty="0"/>
              <a:t>" 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0497661" y="7343228"/>
            <a:ext cx="853200" cy="853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 Самара ул. Полевая,80,  тел. </a:t>
            </a:r>
            <a:r>
              <a:rPr lang="ru-RU" dirty="0">
                <a:solidFill>
                  <a:schemeClr val="bg1"/>
                </a:solidFill>
              </a:rPr>
              <a:t>+7 846 337-02-39 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621598" y="1410546"/>
            <a:ext cx="89723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31.02.01 Лечебное дело </a:t>
            </a:r>
          </a:p>
          <a:p>
            <a:pPr eaLnBrk="0" hangingPunct="0"/>
            <a:r>
              <a:rPr lang="ru-RU" sz="1600" dirty="0"/>
              <a:t>Образование: 11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31.02.03 Лабораторная диагностика 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34.02.01 Сестринское дело 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endParaRPr lang="ru-RU" sz="1600" dirty="0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378539" y="1372949"/>
            <a:ext cx="9052197" cy="165618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61" name="AutoShape 3"/>
          <p:cNvSpPr>
            <a:spLocks noChangeArrowheads="1"/>
          </p:cNvSpPr>
          <p:nvPr/>
        </p:nvSpPr>
        <p:spPr bwMode="auto">
          <a:xfrm>
            <a:off x="2495600" y="4653136"/>
            <a:ext cx="9052197" cy="158417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646262" y="4856216"/>
            <a:ext cx="89723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31.02.03 Лабораторная диагностика 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34.02.01 Сестринское дело 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0" y="1282799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6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2423592" y="3284984"/>
            <a:ext cx="9052197" cy="111862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639615" y="3525187"/>
            <a:ext cx="8711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31.02.03 Лабораторная диагностика 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</p:txBody>
      </p:sp>
      <p:pic>
        <p:nvPicPr>
          <p:cNvPr id="3074" name="Picture 2" descr="http://qrcoder.ru/code/?http%3A%2F%2Fwww.smedk.ru%2F%3Fpage_id%3D38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487" y="243135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 Самара, ул. Полевая, 80,  тел. </a:t>
            </a:r>
            <a:r>
              <a:rPr lang="ru-RU" dirty="0">
                <a:solidFill>
                  <a:schemeClr val="bg1"/>
                </a:solidFill>
              </a:rPr>
              <a:t>+7 846 337-02-39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5" name="Группа 21"/>
          <p:cNvGrpSpPr/>
          <p:nvPr/>
        </p:nvGrpSpPr>
        <p:grpSpPr>
          <a:xfrm>
            <a:off x="0" y="2857809"/>
            <a:ext cx="2390643" cy="1825154"/>
            <a:chOff x="8210934" y="1625686"/>
            <a:chExt cx="2390643" cy="1825154"/>
          </a:xfrm>
        </p:grpSpPr>
        <p:sp>
          <p:nvSpPr>
            <p:cNvPr id="23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5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6" name="Рисунок 25" descr="https://mo-strelna.ru/upload_files/pomosh/2.png"/>
            <p:cNvPicPr/>
            <p:nvPr/>
          </p:nvPicPr>
          <p:blipFill rotWithShape="1"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44902" y="4602476"/>
            <a:ext cx="2345741" cy="1825154"/>
            <a:chOff x="3330087" y="1478958"/>
            <a:chExt cx="2345741" cy="1825154"/>
          </a:xfrm>
        </p:grpSpPr>
        <p:sp>
          <p:nvSpPr>
            <p:cNvPr id="53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54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5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5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6" name="Рисунок 55" descr="https://pandia.ru/text/80/648/images/img3_126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2" name="Нижний колонтитул 41"/>
          <p:cNvSpPr>
            <a:spLocks noGrp="1"/>
          </p:cNvSpPr>
          <p:nvPr>
            <p:ph type="ftr" sz="quarter" idx="10"/>
          </p:nvPr>
        </p:nvSpPr>
        <p:spPr>
          <a:xfrm>
            <a:off x="9768408" y="6093296"/>
            <a:ext cx="2235200" cy="320675"/>
          </a:xfrm>
        </p:spPr>
        <p:txBody>
          <a:bodyPr/>
          <a:lstStyle/>
          <a:p>
            <a:r>
              <a:rPr lang="ru-RU" dirty="0">
                <a:hlinkClick r:id="rId6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sz="2000" dirty="0"/>
              <a:t>Государственное бюджетное образовательное учреждение Самарской области «Самарский машиностроительный колледж»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 Самара, ул. Антонова-Овсеенко, 85,  тел. </a:t>
            </a:r>
            <a:r>
              <a:rPr lang="ru-RU" dirty="0">
                <a:solidFill>
                  <a:schemeClr val="bg1"/>
                </a:solidFill>
              </a:rPr>
              <a:t>+7 846 229-78-12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545012" y="1180167"/>
            <a:ext cx="95050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13.02.11 Техническая эксплуатация и обслуживание электрического и электромеханического оборудования (по отраслям)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15.01.31 Мастер контрольно-измерительных приборов и автоматики</a:t>
            </a:r>
          </a:p>
          <a:p>
            <a:pPr eaLnBrk="0" hangingPunct="0"/>
            <a:r>
              <a:rPr lang="ru-RU" sz="1600" dirty="0"/>
              <a:t>Образование: 9 классов,  Срок обучения:3 года 10 месяцев (3 года 6 месяцев по очно-заочной форме)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15.02.10 </a:t>
            </a:r>
            <a:r>
              <a:rPr lang="ru-RU" sz="1600" dirty="0" err="1">
                <a:latin typeface="Arial Black" panose="020B0A04020102020204" pitchFamily="34" charset="0"/>
              </a:rPr>
              <a:t>Мехатроника</a:t>
            </a:r>
            <a:r>
              <a:rPr lang="ru-RU" sz="1600" dirty="0">
                <a:latin typeface="Arial Black" panose="020B0A04020102020204" pitchFamily="34" charset="0"/>
              </a:rPr>
              <a:t> и мобильная робототехника (по отраслям)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15.02.11 Техническая эксплуатация и обслуживание роботизированного производства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15.02.14 Оснащение средствами автоматизации технологических процессов и производств (по отраслям)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23.02.07 Техническое обслуживание и ремонт двигателей, систем и агрегатов автомобилей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15.01.36 </a:t>
            </a:r>
            <a:r>
              <a:rPr lang="ru-RU" sz="1600" dirty="0" err="1">
                <a:latin typeface="Arial Black" panose="020B0A04020102020204" pitchFamily="34" charset="0"/>
              </a:rPr>
              <a:t>Дефектоскопист</a:t>
            </a:r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/>
              <a:t>Образование: 9 классов  Срок обучения: 1 год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15.02.09 Аддитивные технологии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256980" y="1185131"/>
            <a:ext cx="9793088" cy="5156649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7" name="Группа 62"/>
          <p:cNvGrpSpPr/>
          <p:nvPr/>
        </p:nvGrpSpPr>
        <p:grpSpPr>
          <a:xfrm>
            <a:off x="65628" y="1819870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124" name="Picture 4" descr="http://qrcoder.ru/code/?http%3A%2F%2Fsammk.ru%2F%EF%F0%E8%E5%EC-2022%2F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200981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>
          <a:xfrm>
            <a:off x="9768408" y="6093296"/>
            <a:ext cx="2235200" cy="320675"/>
          </a:xfrm>
        </p:spPr>
        <p:txBody>
          <a:bodyPr/>
          <a:lstStyle/>
          <a:p>
            <a:r>
              <a:rPr lang="ru-RU" dirty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225136" cy="900113"/>
          </a:xfrm>
        </p:spPr>
        <p:txBody>
          <a:bodyPr/>
          <a:lstStyle/>
          <a:p>
            <a:pPr algn="l"/>
            <a:r>
              <a:rPr lang="ru-RU" sz="2000" dirty="0"/>
              <a:t>государственное бюджетное профессиональное образовательное учреждение Самарской области "</a:t>
            </a:r>
            <a:r>
              <a:rPr lang="ru-RU" sz="2000" dirty="0" err="1"/>
              <a:t>Сызранский</a:t>
            </a:r>
            <a:r>
              <a:rPr lang="ru-RU" sz="2000" dirty="0"/>
              <a:t> медико-гуманитарный колледж"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74152" y="6439769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Самарская область, г. Сызрань, ул. Советская, д.5,  тел. </a:t>
            </a:r>
            <a:r>
              <a:rPr lang="ru-RU" dirty="0">
                <a:solidFill>
                  <a:schemeClr val="bg1"/>
                </a:solidFill>
              </a:rPr>
              <a:t>+7 958 550-37-22 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646639" y="1673609"/>
            <a:ext cx="89723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31.02.03 Лабораторная диагностика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458654" y="1330751"/>
            <a:ext cx="9052197" cy="101054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1"/>
          <p:cNvGrpSpPr/>
          <p:nvPr/>
        </p:nvGrpSpPr>
        <p:grpSpPr>
          <a:xfrm>
            <a:off x="113096" y="2955958"/>
            <a:ext cx="2390643" cy="1825154"/>
            <a:chOff x="8210934" y="1625686"/>
            <a:chExt cx="2390643" cy="1825154"/>
          </a:xfrm>
        </p:grpSpPr>
        <p:sp>
          <p:nvSpPr>
            <p:cNvPr id="23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5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6" name="Рисунок 2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" name="Группа 62"/>
          <p:cNvGrpSpPr/>
          <p:nvPr/>
        </p:nvGrpSpPr>
        <p:grpSpPr>
          <a:xfrm>
            <a:off x="143803" y="1209287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2513351" y="2570956"/>
            <a:ext cx="9052197" cy="165618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732137" y="2785788"/>
            <a:ext cx="7128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31.02.01 Лечебное дело 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2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31.02.03 Лабораторная диагностика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</p:txBody>
      </p:sp>
      <p:pic>
        <p:nvPicPr>
          <p:cNvPr id="6148" name="Picture 4" descr="http://qrcoder.ru/code/?https%3A%2F%2Fmedgum.ru%2Fabitur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181" y="206318"/>
            <a:ext cx="853200" cy="85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093296"/>
            <a:ext cx="2235200" cy="320675"/>
          </a:xfrm>
        </p:spPr>
        <p:txBody>
          <a:bodyPr/>
          <a:lstStyle/>
          <a:p>
            <a:r>
              <a:rPr lang="ru-RU" dirty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734318" y="4635382"/>
            <a:ext cx="82271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31.02.03 Лабораторная диагностика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34.02.01 Сестринское дело</a:t>
            </a:r>
          </a:p>
          <a:p>
            <a:pPr eaLnBrk="0" hangingPunct="0"/>
            <a:r>
              <a:rPr lang="ru-RU" sz="1600" dirty="0"/>
              <a:t>Образование: 9 классов, 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2 года 10 месяцев (очно-заочная форма)</a:t>
            </a:r>
          </a:p>
        </p:txBody>
      </p:sp>
      <p:sp>
        <p:nvSpPr>
          <p:cNvPr id="34" name="AutoShape 3"/>
          <p:cNvSpPr>
            <a:spLocks noChangeArrowheads="1"/>
          </p:cNvSpPr>
          <p:nvPr/>
        </p:nvSpPr>
        <p:spPr bwMode="auto">
          <a:xfrm>
            <a:off x="2503739" y="4553716"/>
            <a:ext cx="9052197" cy="142050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35" name="Группа 45"/>
          <p:cNvGrpSpPr/>
          <p:nvPr/>
        </p:nvGrpSpPr>
        <p:grpSpPr>
          <a:xfrm>
            <a:off x="132164" y="4587775"/>
            <a:ext cx="2345741" cy="1825154"/>
            <a:chOff x="3330087" y="1478958"/>
            <a:chExt cx="2345741" cy="1825154"/>
          </a:xfrm>
        </p:grpSpPr>
        <p:sp>
          <p:nvSpPr>
            <p:cNvPr id="36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7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41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8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9" name="Рисунок 38" descr="https://pandia.ru/text/80/648/images/img3_126.jpg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263352" y="1072406"/>
            <a:ext cx="7570786" cy="898935"/>
            <a:chOff x="3567200" y="1390999"/>
            <a:chExt cx="7570786" cy="898935"/>
          </a:xfrm>
        </p:grpSpPr>
        <p:grpSp>
          <p:nvGrpSpPr>
            <p:cNvPr id="2" name="Group 42"/>
            <p:cNvGrpSpPr>
              <a:grpSpLocks/>
            </p:cNvGrpSpPr>
            <p:nvPr/>
          </p:nvGrpSpPr>
          <p:grpSpPr bwMode="auto">
            <a:xfrm>
              <a:off x="3567200" y="1390999"/>
              <a:ext cx="7570786" cy="898935"/>
              <a:chOff x="1296" y="1824"/>
              <a:chExt cx="2976" cy="432"/>
            </a:xfrm>
          </p:grpSpPr>
          <p:sp>
            <p:nvSpPr>
              <p:cNvPr id="88107" name="AutoShape 4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tint val="60784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08" name="AutoShape 4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09" name="Text Box 45"/>
              <p:cNvSpPr txBox="1">
                <a:spLocks noChangeArrowheads="1"/>
              </p:cNvSpPr>
              <p:nvPr/>
            </p:nvSpPr>
            <p:spPr bwMode="gray">
              <a:xfrm>
                <a:off x="1680" y="1934"/>
                <a:ext cx="246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>
                    <a:solidFill>
                      <a:schemeClr val="bg1"/>
                    </a:solidFill>
                  </a:rPr>
                  <a:t>Для лиц с нарушением интеллекта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110" name="Text Box 46"/>
              <p:cNvSpPr txBox="1">
                <a:spLocks noChangeArrowheads="1"/>
              </p:cNvSpPr>
              <p:nvPr/>
            </p:nvSpPr>
            <p:spPr bwMode="gray">
              <a:xfrm>
                <a:off x="1402" y="1886"/>
                <a:ext cx="20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pic>
          <p:nvPicPr>
            <p:cNvPr id="37" name="Рисунок 36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11"/>
            <a:stretch/>
          </p:blipFill>
          <p:spPr bwMode="auto">
            <a:xfrm>
              <a:off x="10373243" y="1619894"/>
              <a:ext cx="619937" cy="53961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407573" y="1962192"/>
            <a:ext cx="113772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Тольяттинское территориальное управление</a:t>
            </a:r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автономное профессиональное образовательное учреждение Самарской области «Колледж технического и художественного образования </a:t>
            </a:r>
            <a:r>
              <a:rPr lang="ru-RU" altLang="ru-RU" dirty="0" err="1">
                <a:hlinkClick r:id="rId3" action="ppaction://hlinksldjump"/>
              </a:rPr>
              <a:t>г.Тольятти</a:t>
            </a:r>
            <a:r>
              <a:rPr lang="ru-RU" altLang="ru-RU" dirty="0">
                <a:hlinkClick r:id="rId3" action="ppaction://hlinksldjump"/>
              </a:rPr>
              <a:t>»</a:t>
            </a:r>
            <a:endParaRPr lang="ru-RU" altLang="ru-RU" dirty="0"/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Западное территориальное управление</a:t>
            </a:r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бюджетное профессиональное образовательное учреждение Самарской области «Губернский колледж г. Сызрани»</a:t>
            </a:r>
            <a:endParaRPr lang="ru-RU" altLang="ru-RU" dirty="0"/>
          </a:p>
          <a:p>
            <a:pPr eaLnBrk="0" hangingPunct="0"/>
            <a:endParaRPr lang="ru-RU" altLang="ru-RU" dirty="0">
              <a:hlinkClick r:id="rId5" action="ppaction://hlinksldjump"/>
            </a:endParaRPr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бюджетное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5" action="ppaction://hlinksldjump"/>
              </a:rPr>
              <a:t>Сызранский</a:t>
            </a:r>
            <a:r>
              <a:rPr lang="ru-RU" altLang="ru-RU" dirty="0">
                <a:hlinkClick r:id="rId5" action="ppaction://hlinksldjump"/>
              </a:rPr>
              <a:t> политехнический колледж»</a:t>
            </a:r>
            <a:endParaRPr lang="ru-RU" altLang="ru-RU" dirty="0"/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Северное территориальное управление</a:t>
            </a:r>
          </a:p>
          <a:p>
            <a:pPr eaLnBrk="0" hangingPunct="0"/>
            <a:r>
              <a:rPr lang="ru-RU" altLang="ru-RU" dirty="0">
                <a:hlinkClick r:id="rId6" action="ppaction://hlinksldjump"/>
              </a:rPr>
              <a:t>государственное бюджетное профессиональное образовательное учреждение Самарской области «Сергиевский государственный техникум»</a:t>
            </a:r>
            <a:endParaRPr lang="ru-RU" altLang="ru-RU" dirty="0"/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021941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Нижний колонтитул 27"/>
          <p:cNvSpPr>
            <a:spLocks noGrp="1"/>
          </p:cNvSpPr>
          <p:nvPr>
            <p:ph type="ftr" sz="quarter" idx="10"/>
          </p:nvPr>
        </p:nvSpPr>
        <p:spPr>
          <a:xfrm>
            <a:off x="9696400" y="6021288"/>
            <a:ext cx="2235200" cy="320675"/>
          </a:xfrm>
        </p:spPr>
        <p:txBody>
          <a:bodyPr/>
          <a:lstStyle/>
          <a:p>
            <a:r>
              <a:rPr lang="ru-RU" dirty="0">
                <a:hlinkClick r:id="rId2" action="ppaction://hlinksldjump"/>
              </a:rPr>
              <a:t>К оглавлению</a:t>
            </a:r>
            <a:endParaRPr lang="en-US" altLang="ru-RU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автономное профессиональное образовательное учреждение Самарской области «Жигулевский государственный колледж»</a:t>
            </a:r>
            <a:endParaRPr lang="en-US" altLang="ru-RU" sz="2000" dirty="0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3287688" y="1556792"/>
            <a:ext cx="8208912" cy="172819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9696" y="1772816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09.02.01 Компьютерные системы и комплексы 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endParaRPr lang="ru-RU" sz="1600" dirty="0"/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3215680" y="4077072"/>
            <a:ext cx="8088398" cy="151216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31704" y="4077072"/>
            <a:ext cx="7466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09.02.01 Компьютерные системы и комплексы 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endParaRPr lang="ru-RU" sz="1600" dirty="0"/>
          </a:p>
        </p:txBody>
      </p:sp>
      <p:grpSp>
        <p:nvGrpSpPr>
          <p:cNvPr id="15" name="Группа 44"/>
          <p:cNvGrpSpPr/>
          <p:nvPr/>
        </p:nvGrpSpPr>
        <p:grpSpPr>
          <a:xfrm>
            <a:off x="623392" y="1628800"/>
            <a:ext cx="2345741" cy="1825154"/>
            <a:chOff x="3330087" y="1478958"/>
            <a:chExt cx="2345741" cy="1825154"/>
          </a:xfrm>
        </p:grpSpPr>
        <p:sp>
          <p:nvSpPr>
            <p:cNvPr id="25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6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3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0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1" name="Рисунок 30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6" name="Группа 55"/>
          <p:cNvGrpSpPr/>
          <p:nvPr/>
        </p:nvGrpSpPr>
        <p:grpSpPr>
          <a:xfrm>
            <a:off x="623392" y="3789040"/>
            <a:ext cx="2327552" cy="1825154"/>
            <a:chOff x="2838100" y="1532087"/>
            <a:chExt cx="2327552" cy="1825154"/>
          </a:xfrm>
        </p:grpSpPr>
        <p:sp>
          <p:nvSpPr>
            <p:cNvPr id="17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8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21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4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9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0" name="Рисунок 19" descr="https://pandia.ru/text/80/648/images/img3_126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6" name="Picture 2" descr="http://qrcoder.ru/code/?https%3A%2F%2Fzhrt.ru%2F%E4%EE%F1%F2%F3%EF%ED%E0%FF%F1%F0%E5%E4%E0%2F&amp;4&amp;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552" y="188640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445350, Самарская область, г.о. Жигулевск, г. Жигулевск, улица Мира, 22, тел. </a:t>
            </a:r>
            <a:r>
              <a:rPr lang="ru-RU" dirty="0">
                <a:solidFill>
                  <a:schemeClr val="bg1"/>
                </a:solidFill>
              </a:rPr>
              <a:t>+7 848 622-48-07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sz="2000" dirty="0"/>
              <a:t>государственное бюджетное профессиональное образовательное учреждение Самарской области "Красноярский государственный техникум"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Самарская область, Красноярский район, с. Красный Яр, ул. Пионерская, д.63,  тел. </a:t>
            </a:r>
            <a:r>
              <a:rPr lang="ru-RU" dirty="0">
                <a:solidFill>
                  <a:schemeClr val="bg1"/>
                </a:solidFill>
              </a:rPr>
              <a:t>+7 846 572-17-99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252408" y="2801842"/>
            <a:ext cx="89723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 (очная форма)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3028908" y="2307479"/>
            <a:ext cx="9052197" cy="189910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5" name="Группа 62"/>
          <p:cNvGrpSpPr/>
          <p:nvPr/>
        </p:nvGrpSpPr>
        <p:grpSpPr>
          <a:xfrm>
            <a:off x="369493" y="2300383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170" name="Picture 2" descr="http://qrcoder.ru/code/?https%3A%2F%2F%FF%F0%F1%F2%F3%E4%E5%ED%F2.%F0%F3%F1%2F%3Fp%3D2064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597" y="224437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>
          <a:xfrm>
            <a:off x="9768408" y="6021288"/>
            <a:ext cx="2235200" cy="320675"/>
          </a:xfrm>
        </p:spPr>
        <p:txBody>
          <a:bodyPr/>
          <a:lstStyle/>
          <a:p>
            <a:r>
              <a:rPr lang="ru-RU" dirty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"Тольяттинский медицинский колледж"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область, г.Тольятти, Строителей, 7, тел. </a:t>
            </a:r>
            <a:r>
              <a:rPr lang="ru-RU" dirty="0">
                <a:solidFill>
                  <a:schemeClr val="bg1"/>
                </a:solidFill>
              </a:rPr>
              <a:t>+7 848 248-03-56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893910" y="2086653"/>
            <a:ext cx="89723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34.02.01 Сестринское дело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1 год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2 года 10 месяцев (очно-заочная)</a:t>
            </a:r>
          </a:p>
          <a:p>
            <a:pPr eaLnBrk="0" hangingPunct="0"/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31.02.03 Лабораторная диагностика 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endParaRPr lang="ru-RU" sz="1600" dirty="0"/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31.02.05 Стоматология ортопедическая </a:t>
            </a:r>
          </a:p>
          <a:p>
            <a:pPr eaLnBrk="0" hangingPunct="0"/>
            <a:r>
              <a:rPr lang="ru-RU" sz="1600" dirty="0"/>
              <a:t>Образование: 11 классов, Срок обучения: 1 год 10 месяцев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681799" y="1969343"/>
            <a:ext cx="9052197" cy="273630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255246" y="2064493"/>
            <a:ext cx="2345741" cy="1825154"/>
            <a:chOff x="3330087" y="1478958"/>
            <a:chExt cx="2345741" cy="1825154"/>
          </a:xfrm>
        </p:grpSpPr>
        <p:sp>
          <p:nvSpPr>
            <p:cNvPr id="32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4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3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5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6" name="Рисунок 35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218" name="Picture 2" descr="http://qrcoder.ru/code/?http%3A%2F%2Fwww.tmc-tlt.ru%2Fabitur%2F%EF%F0%E8%E5%EC-2022%2F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482" y="194793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>
          <a:xfrm>
            <a:off x="9768408" y="6021288"/>
            <a:ext cx="2235200" cy="320675"/>
          </a:xfrm>
        </p:spPr>
        <p:txBody>
          <a:bodyPr/>
          <a:lstStyle/>
          <a:p>
            <a:r>
              <a:rPr lang="ru-RU" dirty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"Тольяттинский медицинский колледж« (</a:t>
            </a:r>
            <a:r>
              <a:rPr lang="ru-RU" altLang="ru-RU" sz="2000" dirty="0" err="1"/>
              <a:t>Кинель</a:t>
            </a:r>
            <a:r>
              <a:rPr lang="ru-RU" altLang="ru-RU" sz="2000" dirty="0"/>
              <a:t>-Черкасский филиал)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96058" y="6380639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Самарская область, </a:t>
            </a:r>
            <a:r>
              <a:rPr lang="ru-RU" altLang="ru-RU" dirty="0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с.Кинель-Черкассы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, ул. Красноармейская, 60а,  тел. </a:t>
            </a:r>
            <a:r>
              <a:rPr lang="ru-RU" dirty="0">
                <a:solidFill>
                  <a:schemeClr val="bg1"/>
                </a:solidFill>
              </a:rPr>
              <a:t> +7 846 604-01-56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1"/>
          <p:cNvGrpSpPr/>
          <p:nvPr/>
        </p:nvGrpSpPr>
        <p:grpSpPr>
          <a:xfrm>
            <a:off x="490005" y="1469052"/>
            <a:ext cx="2390643" cy="1825154"/>
            <a:chOff x="8210934" y="1625686"/>
            <a:chExt cx="2390643" cy="1825154"/>
          </a:xfrm>
        </p:grpSpPr>
        <p:sp>
          <p:nvSpPr>
            <p:cNvPr id="23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5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6" name="Рисунок 2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3151114" y="1467059"/>
            <a:ext cx="8631022" cy="165618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298810" y="1624061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31.02.01 Лечебное дело</a:t>
            </a:r>
            <a:endParaRPr lang="ru-RU" sz="1600" dirty="0"/>
          </a:p>
          <a:p>
            <a:pPr eaLnBrk="0" hangingPunct="0"/>
            <a:r>
              <a:rPr lang="ru-RU" sz="1600" dirty="0"/>
              <a:t>Образование:11классов, Срок обучения: 2 года 10 месяцев</a:t>
            </a:r>
          </a:p>
          <a:p>
            <a:pPr eaLnBrk="0" hangingPunct="0"/>
            <a:r>
              <a:rPr lang="en-US" sz="1600" dirty="0">
                <a:latin typeface="Arial Black" panose="020B0A04020102020204" pitchFamily="34" charset="0"/>
              </a:rPr>
              <a:t>34</a:t>
            </a:r>
            <a:r>
              <a:rPr lang="ru-RU" sz="1600" dirty="0">
                <a:latin typeface="Arial Black" panose="020B0A04020102020204" pitchFamily="34" charset="0"/>
              </a:rPr>
              <a:t>.02.02 Медицинский массаж (для обучения лиц с ограниченными возможностями здоровья по зрению) </a:t>
            </a:r>
          </a:p>
          <a:p>
            <a:pPr eaLnBrk="0" hangingPunct="0"/>
            <a:r>
              <a:rPr lang="ru-RU" sz="1600" dirty="0"/>
              <a:t>Образование:11классов, Срок обучения: 2 года 6 месяцев</a:t>
            </a:r>
          </a:p>
        </p:txBody>
      </p:sp>
      <p:pic>
        <p:nvPicPr>
          <p:cNvPr id="10242" name="Picture 2" descr="http://qrcoder.ru/code/?https%3A%2F%2Fwww.kchmedcoll.ru%2Fpage%2F463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200" y="238524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Группа 62"/>
          <p:cNvGrpSpPr/>
          <p:nvPr/>
        </p:nvGrpSpPr>
        <p:grpSpPr>
          <a:xfrm>
            <a:off x="483581" y="3612251"/>
            <a:ext cx="2254696" cy="1825154"/>
            <a:chOff x="2838100" y="1507418"/>
            <a:chExt cx="2254696" cy="1825154"/>
          </a:xfrm>
        </p:grpSpPr>
        <p:sp>
          <p:nvSpPr>
            <p:cNvPr id="34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5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8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0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6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7" name="Рисунок 36" descr="https://mo-strelna.ru/upload_files/pomosh/2.png"/>
            <p:cNvPicPr/>
            <p:nvPr/>
          </p:nvPicPr>
          <p:blipFill rotWithShape="1"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2" name="AutoShape 3"/>
          <p:cNvSpPr>
            <a:spLocks noChangeArrowheads="1"/>
          </p:cNvSpPr>
          <p:nvPr/>
        </p:nvSpPr>
        <p:spPr bwMode="auto">
          <a:xfrm>
            <a:off x="3165343" y="3946170"/>
            <a:ext cx="8602564" cy="105559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8884" y="4100964"/>
            <a:ext cx="8343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>
                <a:latin typeface="Arial Black" panose="020B0A04020102020204" pitchFamily="34" charset="0"/>
              </a:rPr>
              <a:t>34</a:t>
            </a:r>
            <a:r>
              <a:rPr lang="ru-RU" sz="1600" dirty="0">
                <a:latin typeface="Arial Black" panose="020B0A04020102020204" pitchFamily="34" charset="0"/>
              </a:rPr>
              <a:t>.02.02 Медицинский массаж (для обучения лиц с ограниченными возможностями здоровья по зрению) </a:t>
            </a:r>
          </a:p>
          <a:p>
            <a:pPr eaLnBrk="0" hangingPunct="0"/>
            <a:r>
              <a:rPr lang="ru-RU" sz="1600" dirty="0"/>
              <a:t>Образование:11классов, Срок обучения: 2 года 10 месяцев</a:t>
            </a:r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10128448" y="6093296"/>
            <a:ext cx="2235200" cy="320675"/>
          </a:xfrm>
        </p:spPr>
        <p:txBody>
          <a:bodyPr/>
          <a:lstStyle/>
          <a:p>
            <a:r>
              <a:rPr lang="ru-RU" dirty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441160" cy="900113"/>
          </a:xfrm>
        </p:spPr>
        <p:txBody>
          <a:bodyPr/>
          <a:lstStyle/>
          <a:p>
            <a:pPr algn="l"/>
            <a:r>
              <a:rPr lang="ru-RU" sz="2000" dirty="0"/>
              <a:t>государственное автономное профессиональное образовательное учреждение Самарской области «Строительно-энергетический колледж (образовательно-производственный кампус) им. </a:t>
            </a:r>
            <a:r>
              <a:rPr lang="ru-RU" sz="2000" dirty="0" err="1"/>
              <a:t>П.Мачнева</a:t>
            </a:r>
            <a:r>
              <a:rPr lang="ru-RU" sz="2000" dirty="0"/>
              <a:t>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Самара, ул. Ташкентская, д.88,  тел. </a:t>
            </a:r>
            <a:r>
              <a:rPr lang="ru-RU" dirty="0">
                <a:solidFill>
                  <a:schemeClr val="bg1"/>
                </a:solidFill>
              </a:rPr>
              <a:t>+7 846 959-09-38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615326" y="2766374"/>
            <a:ext cx="8972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08.01.28 Мастер отделочных строительных и декоративных работ</a:t>
            </a:r>
          </a:p>
          <a:p>
            <a:pPr eaLnBrk="0" hangingPunct="0"/>
            <a:r>
              <a:rPr lang="ru-RU" sz="1600" dirty="0"/>
              <a:t>Образование: 9 классов, Срок обучения: 1 год 10 месяцев</a:t>
            </a:r>
          </a:p>
          <a:p>
            <a:pPr eaLnBrk="0" hangingPunct="0"/>
            <a:endParaRPr lang="ru-RU" sz="1600" dirty="0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535446" y="2420083"/>
            <a:ext cx="9052197" cy="142141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7" name="Группа 62"/>
          <p:cNvGrpSpPr/>
          <p:nvPr/>
        </p:nvGrpSpPr>
        <p:grpSpPr>
          <a:xfrm>
            <a:off x="156907" y="1973783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3" name="Нижний колонтитул 42"/>
          <p:cNvSpPr>
            <a:spLocks noGrp="1"/>
          </p:cNvSpPr>
          <p:nvPr>
            <p:ph type="ftr" sz="quarter" idx="10"/>
          </p:nvPr>
        </p:nvSpPr>
        <p:spPr>
          <a:xfrm>
            <a:off x="9768408" y="6165304"/>
            <a:ext cx="2235200" cy="320675"/>
          </a:xfrm>
        </p:spPr>
        <p:txBody>
          <a:bodyPr/>
          <a:lstStyle/>
          <a:p>
            <a:r>
              <a:rPr lang="ru-RU" dirty="0">
                <a:hlinkClick r:id="rId3" action="ppaction://hlinksldjump"/>
              </a:rPr>
              <a:t>К оглавлению</a:t>
            </a:r>
            <a:endParaRPr lang="en-US" altLang="ru-RU" dirty="0"/>
          </a:p>
        </p:txBody>
      </p:sp>
      <p:pic>
        <p:nvPicPr>
          <p:cNvPr id="5122" name="Picture 2" descr="http://qrcoder.ru/code/?https%3A%2F%2Fsek-kampus.ru%2Fabiturientu%2Fpriemkomis%2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552" y="179872"/>
            <a:ext cx="939056" cy="93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81485" y="214967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«</a:t>
            </a:r>
            <a:r>
              <a:rPr lang="ru-RU" altLang="ru-RU" sz="2000" dirty="0" err="1"/>
              <a:t>Отрадненский</a:t>
            </a:r>
            <a:r>
              <a:rPr lang="ru-RU" altLang="ru-RU" sz="2000" dirty="0"/>
              <a:t> нефтяной техникум»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75359" y="6439769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446300 Самарская область, г.Отрадный, ул.Первомайская, д.33   тел. </a:t>
            </a:r>
            <a:r>
              <a:rPr lang="ru-RU" dirty="0">
                <a:solidFill>
                  <a:schemeClr val="bg1"/>
                </a:solidFill>
              </a:rPr>
              <a:t>+7 846 612-38-94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597257" y="1830971"/>
            <a:ext cx="89723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09.02.01 Компьютерные системы и комплексы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445496" y="1583914"/>
            <a:ext cx="9052197" cy="167564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1"/>
          <p:cNvGrpSpPr/>
          <p:nvPr/>
        </p:nvGrpSpPr>
        <p:grpSpPr>
          <a:xfrm>
            <a:off x="26699" y="4178334"/>
            <a:ext cx="2390643" cy="1825154"/>
            <a:chOff x="8210934" y="1625686"/>
            <a:chExt cx="2390643" cy="1825154"/>
          </a:xfrm>
        </p:grpSpPr>
        <p:sp>
          <p:nvSpPr>
            <p:cNvPr id="23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5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6" name="Рисунок 2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" name="Группа 62"/>
          <p:cNvGrpSpPr/>
          <p:nvPr/>
        </p:nvGrpSpPr>
        <p:grpSpPr>
          <a:xfrm>
            <a:off x="32752" y="1469394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2459886" y="4394898"/>
            <a:ext cx="9052197" cy="157360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790805" y="4545210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09.02.01 Компьютерные системы и комплексы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</p:txBody>
      </p:sp>
      <p:pic>
        <p:nvPicPr>
          <p:cNvPr id="3076" name="Picture 4" descr="http://qrcoder.ru/code/?http%3A%2F%2Font-otradny.org%2Findex.php%2Fovz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353" y="274215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093296"/>
            <a:ext cx="2235200" cy="320675"/>
          </a:xfrm>
        </p:spPr>
        <p:txBody>
          <a:bodyPr/>
          <a:lstStyle/>
          <a:p>
            <a:r>
              <a:rPr lang="ru-RU" dirty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446300 Самарская область, г.Отрадный, ул.Первомайская, д.33   тел. </a:t>
            </a:r>
            <a:r>
              <a:rPr lang="ru-RU" dirty="0">
                <a:solidFill>
                  <a:schemeClr val="bg1"/>
                </a:solidFill>
              </a:rPr>
              <a:t>+7 846 612-38-94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465297" y="1121124"/>
            <a:ext cx="9042485" cy="216024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2351584" y="4941168"/>
            <a:ext cx="9227214" cy="136815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88276" y="1240616"/>
            <a:ext cx="2345741" cy="1825154"/>
            <a:chOff x="3330087" y="1478958"/>
            <a:chExt cx="2345741" cy="1825154"/>
          </a:xfrm>
        </p:grpSpPr>
        <p:sp>
          <p:nvSpPr>
            <p:cNvPr id="32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3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36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7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4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5" name="Рисунок 34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0" y="4581128"/>
            <a:ext cx="2251964" cy="1825154"/>
            <a:chOff x="4017568" y="1466297"/>
            <a:chExt cx="2251964" cy="1825154"/>
          </a:xfrm>
        </p:grpSpPr>
        <p:sp>
          <p:nvSpPr>
            <p:cNvPr id="43" name="Oval 14"/>
            <p:cNvSpPr>
              <a:spLocks noChangeArrowheads="1"/>
            </p:cNvSpPr>
            <p:nvPr/>
          </p:nvSpPr>
          <p:spPr bwMode="gray">
            <a:xfrm>
              <a:off x="4017568" y="2062629"/>
              <a:ext cx="431821" cy="7373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4243214" y="1466297"/>
              <a:ext cx="1929163" cy="1825154"/>
              <a:chOff x="4166" y="1706"/>
              <a:chExt cx="1252" cy="1252"/>
            </a:xfrm>
          </p:grpSpPr>
          <p:sp>
            <p:nvSpPr>
              <p:cNvPr id="48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9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6" name="Text Box 38"/>
            <p:cNvSpPr txBox="1">
              <a:spLocks noChangeArrowheads="1"/>
            </p:cNvSpPr>
            <p:nvPr/>
          </p:nvSpPr>
          <p:spPr bwMode="gray">
            <a:xfrm>
              <a:off x="4287899" y="2070731"/>
              <a:ext cx="198163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 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(кресло-коляска)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7" name="Рисунок 46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1" r="74976"/>
            <a:stretch/>
          </p:blipFill>
          <p:spPr bwMode="auto">
            <a:xfrm>
              <a:off x="5013312" y="1566973"/>
              <a:ext cx="48069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3" name="Группа 52"/>
          <p:cNvGrpSpPr/>
          <p:nvPr/>
        </p:nvGrpSpPr>
        <p:grpSpPr>
          <a:xfrm>
            <a:off x="114075" y="2838031"/>
            <a:ext cx="2327552" cy="1825154"/>
            <a:chOff x="2838100" y="1532087"/>
            <a:chExt cx="2327552" cy="1825154"/>
          </a:xfrm>
        </p:grpSpPr>
        <p:sp>
          <p:nvSpPr>
            <p:cNvPr id="54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55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58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9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0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6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7" name="Рисунок 56" descr="https://pandia.ru/text/80/648/images/img3_126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83" name="AutoShape 3"/>
          <p:cNvSpPr>
            <a:spLocks noChangeArrowheads="1"/>
          </p:cNvSpPr>
          <p:nvPr/>
        </p:nvSpPr>
        <p:spPr bwMode="auto">
          <a:xfrm>
            <a:off x="2428158" y="3444366"/>
            <a:ext cx="9052197" cy="122413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557217" y="1544199"/>
            <a:ext cx="89723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09.02.01 Компьютерные системы и комплексы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2535465" y="5219260"/>
            <a:ext cx="89723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09.02.01 Компьютерные системы и комплексы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2737320" y="3696446"/>
            <a:ext cx="89723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</p:txBody>
      </p:sp>
      <p:sp>
        <p:nvSpPr>
          <p:cNvPr id="65" name="Rectangle 5"/>
          <p:cNvSpPr txBox="1">
            <a:spLocks noChangeArrowheads="1"/>
          </p:cNvSpPr>
          <p:nvPr/>
        </p:nvSpPr>
        <p:spPr bwMode="white">
          <a:xfrm>
            <a:off x="281485" y="214967"/>
            <a:ext cx="1000271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«</a:t>
            </a:r>
            <a:r>
              <a:rPr lang="ru-RU" altLang="ru-RU" sz="2000" dirty="0" err="1"/>
              <a:t>Отрадненский</a:t>
            </a:r>
            <a:r>
              <a:rPr lang="ru-RU" altLang="ru-RU" sz="2000" dirty="0"/>
              <a:t> нефтяной техникум»</a:t>
            </a:r>
            <a:endParaRPr lang="en-US" altLang="ru-RU" sz="2000" dirty="0"/>
          </a:p>
        </p:txBody>
      </p:sp>
      <p:pic>
        <p:nvPicPr>
          <p:cNvPr id="66" name="Picture 4" descr="http://qrcoder.ru/code/?http%3A%2F%2Font-otradny.org%2Findex.php%2Fovz&amp;4&amp;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353" y="274215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Нижний колонтитул 39"/>
          <p:cNvSpPr>
            <a:spLocks noGrp="1"/>
          </p:cNvSpPr>
          <p:nvPr>
            <p:ph type="ftr" sz="quarter" idx="10"/>
          </p:nvPr>
        </p:nvSpPr>
        <p:spPr>
          <a:xfrm>
            <a:off x="9768408" y="6093296"/>
            <a:ext cx="2235200" cy="320675"/>
          </a:xfrm>
        </p:spPr>
        <p:txBody>
          <a:bodyPr/>
          <a:lstStyle/>
          <a:p>
            <a:r>
              <a:rPr lang="ru-RU" dirty="0">
                <a:hlinkClick r:id="rId6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369152" cy="900113"/>
          </a:xfrm>
        </p:spPr>
        <p:txBody>
          <a:bodyPr/>
          <a:lstStyle/>
          <a:p>
            <a:pPr algn="l"/>
            <a:r>
              <a:rPr lang="ru-RU" sz="2000" dirty="0"/>
              <a:t>государственное бюджетное профессиональное образовательное учреждение Самарской области «Самарский техникум кулинарного искусства»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443099 г.Самара, ул. Молодогвардейская,55 тел. </a:t>
            </a:r>
            <a:r>
              <a:rPr lang="ru-RU" dirty="0">
                <a:solidFill>
                  <a:schemeClr val="bg1"/>
                </a:solidFill>
              </a:rPr>
              <a:t>+7 846 333-58-31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32607" y="1668951"/>
            <a:ext cx="778765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19.01.18 Аппаратчик-оператор производства продуктов питания из растительного сырья</a:t>
            </a:r>
          </a:p>
          <a:p>
            <a:pPr eaLnBrk="0" hangingPunct="0"/>
            <a:r>
              <a:rPr lang="ru-RU" sz="1600" dirty="0"/>
              <a:t>Образование: 9 классов  Срок обучения: 1 года 10 месяцев </a:t>
            </a:r>
          </a:p>
          <a:p>
            <a:pPr eaLnBrk="0" hangingPunct="0"/>
            <a:endParaRPr lang="ru-RU" sz="1600" dirty="0"/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19.01.18 Аппаратчик-оператор производства продуктов питания животного происхождения</a:t>
            </a:r>
          </a:p>
          <a:p>
            <a:pPr eaLnBrk="0" hangingPunct="0"/>
            <a:r>
              <a:rPr lang="ru-RU" sz="1600" dirty="0"/>
              <a:t>Образование: 9 классов  Срок обучения: 1 года 10 месяцев </a:t>
            </a:r>
          </a:p>
          <a:p>
            <a:pPr eaLnBrk="0" hangingPunct="0"/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19.02.11 Технология продуктов питания из растительного сырья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endParaRPr lang="ru-RU" sz="1600" dirty="0"/>
          </a:p>
          <a:p>
            <a:pPr eaLnBrk="0" hangingPunct="0"/>
            <a:r>
              <a:rPr lang="ru-RU" sz="1600" b="1" dirty="0">
                <a:latin typeface="Arial Black" panose="020B0A04020102020204" pitchFamily="34" charset="0"/>
              </a:rPr>
              <a:t>43.01.09 Повар, кондитер</a:t>
            </a:r>
          </a:p>
          <a:p>
            <a:pPr eaLnBrk="0" hangingPunct="0"/>
            <a:r>
              <a:rPr lang="ru-RU" sz="1600" dirty="0"/>
              <a:t>Образование: 11 классов, Срок обучения: 1 года 10 месяцев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endParaRPr lang="ru-RU" sz="1600" dirty="0"/>
          </a:p>
          <a:p>
            <a:pPr eaLnBrk="0" hangingPunct="0"/>
            <a:r>
              <a:rPr lang="ru-RU" sz="1600" b="1" dirty="0">
                <a:latin typeface="Arial Black" panose="020B0A04020102020204" pitchFamily="34" charset="0"/>
              </a:rPr>
              <a:t>43.02.15 Поварское и кондитерское дело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804765" y="1655593"/>
            <a:ext cx="8043337" cy="450445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5" name="Группа 62"/>
          <p:cNvGrpSpPr/>
          <p:nvPr/>
        </p:nvGrpSpPr>
        <p:grpSpPr>
          <a:xfrm>
            <a:off x="132892" y="2297201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098" name="Picture 2" descr="http://qrcoder.ru/code/?http%3A%2F%2Fwww.xn--h1adue.xn--p1ai%2Findex.php%3Foption%3Dcom_content%26view%3Dcategory%26layout%3Dblog%26id%3D51%26Itemid%3D161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262" y="253154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>
          <a:xfrm>
            <a:off x="10128448" y="6165304"/>
            <a:ext cx="2235200" cy="320675"/>
          </a:xfrm>
        </p:spPr>
        <p:txBody>
          <a:bodyPr/>
          <a:lstStyle/>
          <a:p>
            <a:r>
              <a:rPr lang="ru-RU" dirty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автономное профессиональное образовательное учреждение среднего профессионального образования </a:t>
            </a:r>
            <a:br>
              <a:rPr lang="ru-RU" altLang="ru-RU" sz="2000" dirty="0"/>
            </a:br>
            <a:r>
              <a:rPr lang="ru-RU" altLang="ru-RU" sz="2000" dirty="0"/>
              <a:t>"Тольяттинский социально-педагогический колледж"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 г. Тольятти ул. </a:t>
            </a:r>
            <a:r>
              <a:rPr lang="ru-RU" altLang="ru-RU" dirty="0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Мурысева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,84 тел. </a:t>
            </a:r>
            <a:r>
              <a:rPr lang="ru-RU" dirty="0">
                <a:solidFill>
                  <a:schemeClr val="bg1"/>
                </a:solidFill>
              </a:rPr>
              <a:t>+7 848 224-10-25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807984" y="1394009"/>
            <a:ext cx="897231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39.02.01 Социальная работа</a:t>
            </a:r>
          </a:p>
          <a:p>
            <a:pPr eaLnBrk="0" hangingPunct="0"/>
            <a:r>
              <a:rPr lang="ru-RU" sz="1600" dirty="0"/>
              <a:t>Образование: 11 классов, Срок обучения: 2 года 10 месяцев (заочная)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3 года 10 месяцев (заочная)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44.02.02 Преподавание в начальных классах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 </a:t>
            </a:r>
          </a:p>
          <a:p>
            <a:pPr eaLnBrk="0" hangingPunct="0"/>
            <a:r>
              <a:rPr lang="ru-RU" sz="1600" dirty="0"/>
              <a:t>Образование: 11 классов, Срок обучения: 3 года 10 месяцев (заочная)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44.02.03 Педагогика дополнительного образования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3 года 10 месяцев (заочная)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44.02.04 Специальное дошкольное образование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49.02.01 Физическая культура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49.02.02 Адаптивная физическая культура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495600" y="1268760"/>
            <a:ext cx="9052197" cy="511256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5" name="Группа 62"/>
          <p:cNvGrpSpPr/>
          <p:nvPr/>
        </p:nvGrpSpPr>
        <p:grpSpPr>
          <a:xfrm>
            <a:off x="138200" y="1599158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146" name="Picture 2" descr="http://qrcoder.ru/code/?https%3A%2F%2Ftspk.org%2Fabiturient-2022%2Fpriemnaya-komissiya.html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597" y="206165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>
          <a:xfrm>
            <a:off x="9696400" y="6021288"/>
            <a:ext cx="2235200" cy="320675"/>
          </a:xfrm>
        </p:spPr>
        <p:txBody>
          <a:bodyPr/>
          <a:lstStyle/>
          <a:p>
            <a:r>
              <a:rPr lang="ru-RU" dirty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 г. Тольятти ул. </a:t>
            </a:r>
            <a:r>
              <a:rPr lang="ru-RU" altLang="ru-RU" dirty="0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Мурысева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,84 тел. </a:t>
            </a:r>
            <a:r>
              <a:rPr lang="ru-RU" dirty="0">
                <a:solidFill>
                  <a:schemeClr val="bg1"/>
                </a:solidFill>
              </a:rPr>
              <a:t>+7 848 224-10-25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1"/>
          <p:cNvGrpSpPr/>
          <p:nvPr/>
        </p:nvGrpSpPr>
        <p:grpSpPr>
          <a:xfrm>
            <a:off x="184837" y="2081391"/>
            <a:ext cx="2390643" cy="1825154"/>
            <a:chOff x="8210934" y="1625686"/>
            <a:chExt cx="2390643" cy="1825154"/>
          </a:xfrm>
        </p:grpSpPr>
        <p:sp>
          <p:nvSpPr>
            <p:cNvPr id="23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5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6" name="Рисунок 2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2485062" y="1499469"/>
            <a:ext cx="9052197" cy="462400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pic>
        <p:nvPicPr>
          <p:cNvPr id="18" name="Picture 2" descr="http://qrcoder.ru/code/?https%3A%2F%2Ftspk.org%2Fabiturient-2022%2Fpriemnaya-komissiya.html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597" y="206165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автономное профессиональное образовательное учреждение среднего профессионального образования </a:t>
            </a:r>
            <a:br>
              <a:rPr lang="ru-RU" altLang="ru-RU" sz="2000" dirty="0"/>
            </a:br>
            <a:r>
              <a:rPr lang="ru-RU" altLang="ru-RU" sz="2000" dirty="0"/>
              <a:t>"Тольяттинский социально-педагогический колледж"</a:t>
            </a:r>
            <a:endParaRPr lang="en-US" altLang="ru-RU" sz="2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673810" y="1599158"/>
            <a:ext cx="89723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09.01.03 Оператор информационных систем и ресурсов</a:t>
            </a:r>
          </a:p>
          <a:p>
            <a:pPr eaLnBrk="0" hangingPunct="0"/>
            <a:r>
              <a:rPr lang="ru-RU" sz="1600" dirty="0"/>
              <a:t>Образование: 9 классов, Срок обучения: 1 год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39.02.01 Социальная работа</a:t>
            </a:r>
          </a:p>
          <a:p>
            <a:pPr eaLnBrk="0" hangingPunct="0"/>
            <a:r>
              <a:rPr lang="ru-RU" sz="1600" dirty="0"/>
              <a:t>Образование: 11 классов, Срок обучения: 2 года 10 месяцев (заочная)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 </a:t>
            </a:r>
          </a:p>
          <a:p>
            <a:pPr eaLnBrk="0" hangingPunct="0"/>
            <a:r>
              <a:rPr lang="ru-RU" sz="1600" dirty="0"/>
              <a:t>Образование: 11 классов, Срок обучения: 3 года 10 месяцев (заочная)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44.02.02 Преподавание в начальных классах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 </a:t>
            </a:r>
          </a:p>
          <a:p>
            <a:pPr eaLnBrk="0" hangingPunct="0"/>
            <a:r>
              <a:rPr lang="ru-RU" sz="1600" dirty="0"/>
              <a:t>Образование: 11 классов, Срок обучения: 3 года 10 месяцев (заочная)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44.02.03 Педагогика дополнительного образования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 </a:t>
            </a:r>
          </a:p>
          <a:p>
            <a:pPr eaLnBrk="0" hangingPunct="0"/>
            <a:r>
              <a:rPr lang="ru-RU" sz="1600" dirty="0"/>
              <a:t>Образование: 11 классов, Срок обучения: 3 года 10 месяцев (заочная)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49.02.02 Адаптивная физическая культура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endParaRPr lang="ru-RU" sz="1600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>
          <a:xfrm>
            <a:off x="9768408" y="6093296"/>
            <a:ext cx="2235200" cy="320675"/>
          </a:xfrm>
        </p:spPr>
        <p:txBody>
          <a:bodyPr/>
          <a:lstStyle/>
          <a:p>
            <a:r>
              <a:rPr lang="ru-RU" dirty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263352" y="1244013"/>
            <a:ext cx="7570786" cy="898935"/>
            <a:chOff x="3567200" y="1390999"/>
            <a:chExt cx="7570786" cy="898935"/>
          </a:xfrm>
        </p:grpSpPr>
        <p:grpSp>
          <p:nvGrpSpPr>
            <p:cNvPr id="2" name="Group 42"/>
            <p:cNvGrpSpPr>
              <a:grpSpLocks/>
            </p:cNvGrpSpPr>
            <p:nvPr/>
          </p:nvGrpSpPr>
          <p:grpSpPr bwMode="auto">
            <a:xfrm>
              <a:off x="3567200" y="1390999"/>
              <a:ext cx="7570786" cy="898935"/>
              <a:chOff x="1296" y="1824"/>
              <a:chExt cx="2976" cy="432"/>
            </a:xfrm>
          </p:grpSpPr>
          <p:sp>
            <p:nvSpPr>
              <p:cNvPr id="88107" name="AutoShape 4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tint val="60784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08" name="AutoShape 4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09" name="Text Box 45"/>
              <p:cNvSpPr txBox="1">
                <a:spLocks noChangeArrowheads="1"/>
              </p:cNvSpPr>
              <p:nvPr/>
            </p:nvSpPr>
            <p:spPr bwMode="gray">
              <a:xfrm>
                <a:off x="1680" y="1934"/>
                <a:ext cx="246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>
                    <a:solidFill>
                      <a:schemeClr val="bg1"/>
                    </a:solidFill>
                  </a:rPr>
                  <a:t>Для лиц с нарушением интеллекта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110" name="Text Box 46"/>
              <p:cNvSpPr txBox="1">
                <a:spLocks noChangeArrowheads="1"/>
              </p:cNvSpPr>
              <p:nvPr/>
            </p:nvSpPr>
            <p:spPr bwMode="gray">
              <a:xfrm>
                <a:off x="1402" y="1886"/>
                <a:ext cx="20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pic>
          <p:nvPicPr>
            <p:cNvPr id="37" name="Рисунок 36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11"/>
            <a:stretch/>
          </p:blipFill>
          <p:spPr bwMode="auto">
            <a:xfrm>
              <a:off x="10373243" y="1619894"/>
              <a:ext cx="619937" cy="53961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412350" y="2119867"/>
            <a:ext cx="113772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Юго-Восточное территориальное управление</a:t>
            </a:r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 «Алексеевский государственный техникум»</a:t>
            </a:r>
            <a:endParaRPr lang="ru-RU" altLang="ru-RU" dirty="0"/>
          </a:p>
          <a:p>
            <a:pPr eaLnBrk="0" hangingPunct="0"/>
            <a:endParaRPr lang="ru-RU" altLang="ru-RU" dirty="0">
              <a:hlinkClick r:id="rId4" action="ppaction://hlinksldjump"/>
            </a:endParaRPr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бюджетное профессиональное образовательное учреждение Самарской области «Борский государственный техникум </a:t>
            </a:r>
            <a:endParaRPr lang="ru-RU" altLang="ru-RU" dirty="0"/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Северо-Восточное территориальное управление</a:t>
            </a:r>
          </a:p>
          <a:p>
            <a:pPr eaLnBrk="0" hangingPunct="0"/>
            <a:r>
              <a:rPr lang="ru-RU" altLang="ru-RU" dirty="0">
                <a:hlinkClick r:id="rId6" action="ppaction://hlinksldjump"/>
              </a:rPr>
              <a:t>государственное бюджетное профессиональное образовательное учреждение Самарской области «Губернский колледж города Похвистнево»</a:t>
            </a:r>
            <a:endParaRPr lang="ru-RU" altLang="ru-RU" dirty="0"/>
          </a:p>
          <a:p>
            <a:pPr eaLnBrk="0" hangingPunct="0"/>
            <a:endParaRPr lang="ru-RU" altLang="ru-RU" dirty="0">
              <a:hlinkClick r:id="rId4" action="ppaction://hlinksldjump"/>
            </a:endParaRPr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бюджетное профессиональное образовательное учреждение Самарской области «Образовательный центр </a:t>
            </a:r>
            <a:r>
              <a:rPr lang="ru-RU" altLang="ru-RU" dirty="0" err="1">
                <a:hlinkClick r:id="rId4" action="ppaction://hlinksldjump"/>
              </a:rPr>
              <a:t>с.Камышла</a:t>
            </a:r>
            <a:r>
              <a:rPr lang="ru-RU" altLang="ru-RU" dirty="0">
                <a:hlinkClick r:id="rId4" action="ppaction://hlinksldjump"/>
              </a:rPr>
              <a:t>»</a:t>
            </a:r>
            <a:endParaRPr lang="ru-RU" altLang="ru-RU" dirty="0"/>
          </a:p>
          <a:p>
            <a:pPr eaLnBrk="0" hangingPunct="0"/>
            <a:endParaRPr lang="ru-RU" alt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208657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 г. Тольятти ул. </a:t>
            </a:r>
            <a:r>
              <a:rPr lang="ru-RU" altLang="ru-RU" dirty="0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Мурысева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,84 тел. </a:t>
            </a:r>
            <a:r>
              <a:rPr lang="ru-RU" dirty="0">
                <a:solidFill>
                  <a:schemeClr val="bg1"/>
                </a:solidFill>
              </a:rPr>
              <a:t>+7 848 224-10-25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495600" y="1501852"/>
            <a:ext cx="9052197" cy="451943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175920" y="1531034"/>
            <a:ext cx="2327552" cy="1825154"/>
            <a:chOff x="2838100" y="1532087"/>
            <a:chExt cx="2327552" cy="1825154"/>
          </a:xfrm>
        </p:grpSpPr>
        <p:sp>
          <p:nvSpPr>
            <p:cNvPr id="32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4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3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5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6" name="Рисунок 35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0" name="Picture 2" descr="http://qrcoder.ru/code/?https%3A%2F%2Ftspk.org%2Fabiturient-2022%2Fpriemnaya-komissiya.html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597" y="206165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698088" y="1541239"/>
            <a:ext cx="897231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09.01.03 Оператор информационных систем и ресурсов</a:t>
            </a:r>
          </a:p>
          <a:p>
            <a:pPr eaLnBrk="0" hangingPunct="0"/>
            <a:r>
              <a:rPr lang="ru-RU" sz="1600" dirty="0"/>
              <a:t>Образование: 9 классов, Срок обучения: 1 год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39.02.01 Социальная работа</a:t>
            </a:r>
          </a:p>
          <a:p>
            <a:pPr eaLnBrk="0" hangingPunct="0"/>
            <a:r>
              <a:rPr lang="ru-RU" sz="1600" dirty="0"/>
              <a:t>Образование: 11 классов, Срок обучения: 2 года 10 месяцев (заочная)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 </a:t>
            </a:r>
          </a:p>
          <a:p>
            <a:pPr eaLnBrk="0" hangingPunct="0"/>
            <a:r>
              <a:rPr lang="ru-RU" sz="1600" dirty="0"/>
              <a:t>Образование: 11 классов, Срок обучения: 3 года 10 месяцев (заочная)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44.02.02 Преподавание в начальных классах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 </a:t>
            </a:r>
          </a:p>
          <a:p>
            <a:pPr eaLnBrk="0" hangingPunct="0"/>
            <a:r>
              <a:rPr lang="ru-RU" sz="1600" dirty="0"/>
              <a:t>Образование: 11 классов, Срок обучения: 3 года 10 месяцев (заочная)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44.02.03 Педагогика дополнительного образования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 </a:t>
            </a:r>
          </a:p>
          <a:p>
            <a:pPr eaLnBrk="0" hangingPunct="0"/>
            <a:r>
              <a:rPr lang="ru-RU" sz="1600" dirty="0"/>
              <a:t>Образование: 11 классов, Срок обучения: 3 года 10 месяцев (заочная)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49.02.02 Адаптивная физическая культура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</p:txBody>
      </p:sp>
      <p:sp>
        <p:nvSpPr>
          <p:cNvPr id="2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автономное профессиональное образовательное учреждение среднего профессионального образования </a:t>
            </a:r>
            <a:br>
              <a:rPr lang="ru-RU" altLang="ru-RU" sz="2000" dirty="0"/>
            </a:br>
            <a:r>
              <a:rPr lang="ru-RU" altLang="ru-RU" sz="2000" dirty="0"/>
              <a:t>"Тольяттинский социально-педагогический колледж"</a:t>
            </a:r>
            <a:endParaRPr lang="en-US" altLang="ru-RU" sz="2000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>
          <a:xfrm>
            <a:off x="9768408" y="6021288"/>
            <a:ext cx="2235200" cy="320675"/>
          </a:xfrm>
        </p:spPr>
        <p:txBody>
          <a:bodyPr/>
          <a:lstStyle/>
          <a:p>
            <a:r>
              <a:rPr lang="ru-RU" dirty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 г. Тольятти ул. </a:t>
            </a:r>
            <a:r>
              <a:rPr lang="ru-RU" altLang="ru-RU" dirty="0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Мурысева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,84 тел. </a:t>
            </a:r>
            <a:r>
              <a:rPr lang="ru-RU" dirty="0">
                <a:solidFill>
                  <a:schemeClr val="bg1"/>
                </a:solidFill>
              </a:rPr>
              <a:t>+7 848 224-10-25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2556218" y="1379572"/>
            <a:ext cx="9052197" cy="450669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5" name="Группа 41"/>
          <p:cNvGrpSpPr/>
          <p:nvPr/>
        </p:nvGrpSpPr>
        <p:grpSpPr>
          <a:xfrm>
            <a:off x="122723" y="2106995"/>
            <a:ext cx="2345741" cy="1825154"/>
            <a:chOff x="3330087" y="1478958"/>
            <a:chExt cx="2345741" cy="1825154"/>
          </a:xfrm>
        </p:grpSpPr>
        <p:sp>
          <p:nvSpPr>
            <p:cNvPr id="43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48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9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6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7" name="Рисунок 46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9" name="Picture 2" descr="http://qrcoder.ru/code/?https%3A%2F%2Ftspk.org%2Fabiturient-2022%2Fpriemnaya-komissiya.html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597" y="206165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723083" y="1502220"/>
            <a:ext cx="897231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09.01.03 Оператор информационных систем и ресурсов</a:t>
            </a:r>
          </a:p>
          <a:p>
            <a:pPr eaLnBrk="0" hangingPunct="0"/>
            <a:r>
              <a:rPr lang="ru-RU" sz="1600" dirty="0"/>
              <a:t>Образование: 9 классов, Срок обучения: 1 год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39.02.01 Социальная работа</a:t>
            </a:r>
          </a:p>
          <a:p>
            <a:pPr eaLnBrk="0" hangingPunct="0"/>
            <a:r>
              <a:rPr lang="ru-RU" sz="1600" dirty="0"/>
              <a:t>Образование: 11 классов, Срок обучения: 2 года 10 месяцев (заочная)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 </a:t>
            </a:r>
          </a:p>
          <a:p>
            <a:pPr eaLnBrk="0" hangingPunct="0"/>
            <a:r>
              <a:rPr lang="ru-RU" sz="1600" dirty="0"/>
              <a:t>Образование: 11 классов, Срок обучения: 3 года 10 месяцев (заочная)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44.02.02 Преподавание в начальных классах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 </a:t>
            </a:r>
          </a:p>
          <a:p>
            <a:pPr eaLnBrk="0" hangingPunct="0"/>
            <a:r>
              <a:rPr lang="ru-RU" sz="1600" dirty="0"/>
              <a:t>Образование: 11 классов, Срок обучения: 3 года 10 месяцев (заочная)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44.02.03 Педагогика дополнительного образования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 </a:t>
            </a:r>
          </a:p>
          <a:p>
            <a:pPr eaLnBrk="0" hangingPunct="0"/>
            <a:r>
              <a:rPr lang="ru-RU" sz="1600" dirty="0"/>
              <a:t>Образование: 11 классов, Срок обучения: 3 года 10 месяцев (заочная)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49.02.02 Адаптивная физическая культура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</p:txBody>
      </p:sp>
      <p:sp>
        <p:nvSpPr>
          <p:cNvPr id="22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автономное профессиональное образовательное учреждение среднего профессионального образования </a:t>
            </a:r>
            <a:br>
              <a:rPr lang="ru-RU" altLang="ru-RU" sz="2000" dirty="0"/>
            </a:br>
            <a:r>
              <a:rPr lang="ru-RU" altLang="ru-RU" sz="2000" dirty="0"/>
              <a:t>"Тольяттинский социально-педагогический колледж"</a:t>
            </a:r>
            <a:endParaRPr lang="en-US" altLang="ru-RU" sz="2000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>
          <a:xfrm>
            <a:off x="9696400" y="6021288"/>
            <a:ext cx="2235200" cy="320675"/>
          </a:xfrm>
        </p:spPr>
        <p:txBody>
          <a:bodyPr/>
          <a:lstStyle/>
          <a:p>
            <a:r>
              <a:rPr lang="ru-RU" dirty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 г. Тольятти ул. </a:t>
            </a:r>
            <a:r>
              <a:rPr lang="ru-RU" altLang="ru-RU" dirty="0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Мурысева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,84 тел. </a:t>
            </a:r>
            <a:r>
              <a:rPr lang="ru-RU" dirty="0">
                <a:solidFill>
                  <a:schemeClr val="bg1"/>
                </a:solidFill>
              </a:rPr>
              <a:t>+7 848 224-10-25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2454123" y="2237197"/>
            <a:ext cx="9052197" cy="230425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91344" y="1970261"/>
            <a:ext cx="2251964" cy="1825154"/>
            <a:chOff x="4017568" y="1466297"/>
            <a:chExt cx="2251964" cy="1825154"/>
          </a:xfrm>
        </p:grpSpPr>
        <p:sp>
          <p:nvSpPr>
            <p:cNvPr id="19" name="Oval 14"/>
            <p:cNvSpPr>
              <a:spLocks noChangeArrowheads="1"/>
            </p:cNvSpPr>
            <p:nvPr/>
          </p:nvSpPr>
          <p:spPr bwMode="gray">
            <a:xfrm>
              <a:off x="4017568" y="2062629"/>
              <a:ext cx="431821" cy="7373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0" name="Group 18"/>
            <p:cNvGrpSpPr>
              <a:grpSpLocks/>
            </p:cNvGrpSpPr>
            <p:nvPr/>
          </p:nvGrpSpPr>
          <p:grpSpPr bwMode="auto">
            <a:xfrm>
              <a:off x="4243214" y="1466297"/>
              <a:ext cx="1929163" cy="1825154"/>
              <a:chOff x="4166" y="1706"/>
              <a:chExt cx="1252" cy="1252"/>
            </a:xfrm>
          </p:grpSpPr>
          <p:sp>
            <p:nvSpPr>
              <p:cNvPr id="2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1" name="Text Box 38"/>
            <p:cNvSpPr txBox="1">
              <a:spLocks noChangeArrowheads="1"/>
            </p:cNvSpPr>
            <p:nvPr/>
          </p:nvSpPr>
          <p:spPr bwMode="gray">
            <a:xfrm>
              <a:off x="4287899" y="2070731"/>
              <a:ext cx="198163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 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(кресло-коляска)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2" name="Рисунок 21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1" r="74976"/>
            <a:stretch/>
          </p:blipFill>
          <p:spPr bwMode="auto">
            <a:xfrm>
              <a:off x="5013312" y="1566973"/>
              <a:ext cx="48069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6" name="Picture 2" descr="http://qrcoder.ru/code/?https%3A%2F%2Ftspk.org%2Fabiturient-2022%2Fpriemnaya-komissiya.html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597" y="206165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575480" y="2552902"/>
            <a:ext cx="89723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09.01.03 Оператор информационных систем и ресурсов</a:t>
            </a:r>
          </a:p>
          <a:p>
            <a:pPr eaLnBrk="0" hangingPunct="0"/>
            <a:r>
              <a:rPr lang="ru-RU" sz="1600" dirty="0"/>
              <a:t>Образование: 9 классов, Срок обучения: 1 год 10 месяцев</a:t>
            </a:r>
          </a:p>
          <a:p>
            <a:pPr eaLnBrk="0" hangingPunct="0"/>
            <a:endParaRPr lang="ru-RU" sz="1600" dirty="0"/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</p:txBody>
      </p:sp>
      <p:sp>
        <p:nvSpPr>
          <p:cNvPr id="28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автономное профессиональное образовательное учреждение среднего профессионального образования </a:t>
            </a:r>
            <a:br>
              <a:rPr lang="ru-RU" altLang="ru-RU" sz="2000" dirty="0"/>
            </a:br>
            <a:r>
              <a:rPr lang="ru-RU" altLang="ru-RU" sz="2000" dirty="0"/>
              <a:t>"Тольяттинский социально-педагогический колледж"</a:t>
            </a:r>
            <a:endParaRPr lang="en-US" altLang="ru-RU" sz="2000" dirty="0"/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0"/>
          </p:nvPr>
        </p:nvSpPr>
        <p:spPr>
          <a:xfrm>
            <a:off x="9768408" y="6021288"/>
            <a:ext cx="2235200" cy="320675"/>
          </a:xfrm>
        </p:spPr>
        <p:txBody>
          <a:bodyPr/>
          <a:lstStyle/>
          <a:p>
            <a:r>
              <a:rPr lang="ru-RU" dirty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«Поволжский государственный колледж»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443068, г. Самара, ул. Луначарского, 12,  тел. </a:t>
            </a:r>
            <a:r>
              <a:rPr lang="ru-RU" dirty="0">
                <a:solidFill>
                  <a:schemeClr val="bg1"/>
                </a:solidFill>
              </a:rPr>
              <a:t>+7 846 334-05-43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741705" y="1397540"/>
            <a:ext cx="901681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09.02.06	Сетевое и системное администрирование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	Информационные системы и программирование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обучение: 2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11.02.16 Монтаж, техническое обслуживание и ремонт электронных приборов и устройств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2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15.01.32 Оператор станков с ЧПУ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15.01.33 Токарь на станках с ЧПУ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15.01.34 Фрезеровщик на станках с ЧПУ</a:t>
            </a:r>
          </a:p>
          <a:p>
            <a:pPr eaLnBrk="0" hangingPunct="0"/>
            <a:r>
              <a:rPr lang="ru-RU" sz="1600" dirty="0"/>
              <a:t>Образование: 9 классов, Срок обучения: 1 год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15.02.12 Монтаж, техническое обслуживание и ремонт промышленного оборудования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15.02.14 Оснащение средствами автоматизации технологических процессов и производств (по отраслям)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2 года 10 месяцев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564505" y="1198900"/>
            <a:ext cx="9331963" cy="517629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5" name="Группа 62"/>
          <p:cNvGrpSpPr/>
          <p:nvPr/>
        </p:nvGrpSpPr>
        <p:grpSpPr>
          <a:xfrm>
            <a:off x="0" y="1484784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170" name="Picture 2" descr="http://qrcoder.ru/code/?https%3A%2F%2Fpgk63.ru%2Fentrant.html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347" y="185624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>
          <a:xfrm>
            <a:off x="9768408" y="6021288"/>
            <a:ext cx="2235200" cy="320675"/>
          </a:xfrm>
        </p:spPr>
        <p:txBody>
          <a:bodyPr/>
          <a:lstStyle/>
          <a:p>
            <a:r>
              <a:rPr lang="ru-RU" dirty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«Поволжский государственный колледж»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443068, г. Самара, ул. Луначарского, 12,  тел. </a:t>
            </a:r>
            <a:r>
              <a:rPr lang="ru-RU" dirty="0">
                <a:solidFill>
                  <a:schemeClr val="bg1"/>
                </a:solidFill>
              </a:rPr>
              <a:t>+7 846 334-05-43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331293" y="1540365"/>
            <a:ext cx="834737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23.02.07 Техническое обслуживания и ремонт двигателей, систем и агрегатов автомобилей 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2 года,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38.02.01 Экономика и бухгалтерский учет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1 год,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38.02.06 Финансы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1 год,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40.02.04 Юриспруденция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1 года,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54.02.01 Дизайн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54.02.02</a:t>
            </a:r>
            <a:r>
              <a:rPr lang="ru-RU" sz="1600" dirty="0"/>
              <a:t> </a:t>
            </a:r>
            <a:r>
              <a:rPr lang="ru-RU" sz="1600" dirty="0">
                <a:latin typeface="Arial Black" panose="020B0A04020102020204" pitchFamily="34" charset="0"/>
              </a:rPr>
              <a:t>Декоративно-прикладное искусство и народные промыслы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868605" y="1409009"/>
            <a:ext cx="8810064" cy="486094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5" name="Группа 62"/>
          <p:cNvGrpSpPr/>
          <p:nvPr/>
        </p:nvGrpSpPr>
        <p:grpSpPr>
          <a:xfrm>
            <a:off x="239139" y="1556985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170" name="Picture 2" descr="http://qrcoder.ru/code/?https%3A%2F%2Fpgk63.ru%2Fentrant.html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347" y="185624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>
          <a:xfrm>
            <a:off x="9768408" y="5949280"/>
            <a:ext cx="2235200" cy="320675"/>
          </a:xfrm>
        </p:spPr>
        <p:txBody>
          <a:bodyPr/>
          <a:lstStyle/>
          <a:p>
            <a:r>
              <a:rPr lang="ru-RU" dirty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410121866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443068, г. Самара, ул. Луначарского, 12,  тел. </a:t>
            </a:r>
            <a:r>
              <a:rPr lang="ru-RU" dirty="0">
                <a:solidFill>
                  <a:schemeClr val="bg1"/>
                </a:solidFill>
              </a:rPr>
              <a:t>+7 846 334-05-43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1"/>
          <p:cNvGrpSpPr/>
          <p:nvPr/>
        </p:nvGrpSpPr>
        <p:grpSpPr>
          <a:xfrm>
            <a:off x="212969" y="1783866"/>
            <a:ext cx="2390643" cy="1825154"/>
            <a:chOff x="8210934" y="1625686"/>
            <a:chExt cx="2390643" cy="1825154"/>
          </a:xfrm>
        </p:grpSpPr>
        <p:sp>
          <p:nvSpPr>
            <p:cNvPr id="23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5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6" name="Рисунок 2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2841100" y="1783866"/>
            <a:ext cx="8295460" cy="352839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«Поволжский государственный колледж»</a:t>
            </a:r>
            <a:endParaRPr lang="en-US" altLang="ru-RU" sz="2000" dirty="0"/>
          </a:p>
        </p:txBody>
      </p:sp>
      <p:pic>
        <p:nvPicPr>
          <p:cNvPr id="12292" name="Picture 4" descr="http://qrcoder.ru/code/?https%3A%2F%2Fpgk63.ru%2Fentrant.html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247894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3019502" y="1993683"/>
            <a:ext cx="83473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09.02.06	Сетевое и системное администрирование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обучение: 2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	Информационные системы и программирование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обучение: 2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40.02.04 Юриспруденция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1 года,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43.02.16 Туризм и гостеприимство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1 год, 10 месяцев</a:t>
            </a: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>
          <a:xfrm>
            <a:off x="9768408" y="6165304"/>
            <a:ext cx="2235200" cy="320675"/>
          </a:xfrm>
        </p:spPr>
        <p:txBody>
          <a:bodyPr/>
          <a:lstStyle/>
          <a:p>
            <a:r>
              <a:rPr lang="ru-RU" dirty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443068, г. Самара, ул. Луначарского, 12,  тел. </a:t>
            </a:r>
            <a:r>
              <a:rPr lang="ru-RU" dirty="0">
                <a:solidFill>
                  <a:schemeClr val="bg1"/>
                </a:solidFill>
              </a:rPr>
              <a:t>+7 846 334-05-43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661113" y="1502362"/>
            <a:ext cx="9052197" cy="480695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228782" y="1511102"/>
            <a:ext cx="2327552" cy="1825154"/>
            <a:chOff x="2838100" y="1532087"/>
            <a:chExt cx="2327552" cy="1825154"/>
          </a:xfrm>
        </p:grpSpPr>
        <p:sp>
          <p:nvSpPr>
            <p:cNvPr id="33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4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3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5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6" name="Рисунок 35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7" name="Прямоугольник 16"/>
          <p:cNvSpPr/>
          <p:nvPr/>
        </p:nvSpPr>
        <p:spPr>
          <a:xfrm>
            <a:off x="3057350" y="1581704"/>
            <a:ext cx="83473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09.02.06	Сетевое и системное администрирование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обучение: 2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	Информационные системы и программирование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обучение: 2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38.02.01 Экономика и бухгалтерский учет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1 год,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38.02.06 Финансы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1 год,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40.02.04 Юриспруденция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1 года,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43.02.16 Туризм и гостеприимство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1 год, 10 месяцев</a:t>
            </a: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«Поволжский государственный колледж»</a:t>
            </a:r>
            <a:endParaRPr lang="en-US" altLang="ru-RU" sz="2000" dirty="0"/>
          </a:p>
        </p:txBody>
      </p:sp>
      <p:pic>
        <p:nvPicPr>
          <p:cNvPr id="19" name="Picture 4" descr="http://qrcoder.ru/code/?https%3A%2F%2Fpgk63.ru%2Fentrant.html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247894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>
          <a:xfrm>
            <a:off x="9768408" y="6165304"/>
            <a:ext cx="2235200" cy="320675"/>
          </a:xfrm>
        </p:spPr>
        <p:txBody>
          <a:bodyPr/>
          <a:lstStyle/>
          <a:p>
            <a:r>
              <a:rPr lang="ru-RU" dirty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443068, г. Самара, ул. Луначарского, 12,  тел. </a:t>
            </a:r>
            <a:r>
              <a:rPr lang="ru-RU" dirty="0">
                <a:solidFill>
                  <a:schemeClr val="bg1"/>
                </a:solidFill>
              </a:rPr>
              <a:t>+7 846 334-05-43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2711629" y="1784250"/>
            <a:ext cx="8734122" cy="384007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5" name="Группа 41"/>
          <p:cNvGrpSpPr/>
          <p:nvPr/>
        </p:nvGrpSpPr>
        <p:grpSpPr>
          <a:xfrm>
            <a:off x="365888" y="1784250"/>
            <a:ext cx="2345741" cy="1825154"/>
            <a:chOff x="3330087" y="1478958"/>
            <a:chExt cx="2345741" cy="1825154"/>
          </a:xfrm>
        </p:grpSpPr>
        <p:sp>
          <p:nvSpPr>
            <p:cNvPr id="43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48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9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6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7" name="Рисунок 46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7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«Поволжский государственный колледж»</a:t>
            </a:r>
            <a:endParaRPr lang="en-US" alt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172938" y="2085910"/>
            <a:ext cx="775053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09.02.06	Сетевое и системное администрирование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обучение: 2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	Информационные системы и программирование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обучение: 2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38.02.01 Экономика и бухгалтерский учет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1 год,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38.02.06 Финансы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1 год, 10 месяцев</a:t>
            </a:r>
          </a:p>
        </p:txBody>
      </p:sp>
      <p:pic>
        <p:nvPicPr>
          <p:cNvPr id="20" name="Picture 4" descr="http://qrcoder.ru/code/?https%3A%2F%2Fpgk63.ru%2Fentrant.html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247894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0"/>
          </p:nvPr>
        </p:nvSpPr>
        <p:spPr>
          <a:xfrm>
            <a:off x="9696400" y="6021288"/>
            <a:ext cx="2235200" cy="320675"/>
          </a:xfrm>
        </p:spPr>
        <p:txBody>
          <a:bodyPr/>
          <a:lstStyle/>
          <a:p>
            <a:r>
              <a:rPr lang="ru-RU" dirty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443068, г. Самара, ул. Луначарского, 12,  тел. </a:t>
            </a:r>
            <a:r>
              <a:rPr lang="ru-RU" dirty="0">
                <a:solidFill>
                  <a:schemeClr val="bg1"/>
                </a:solidFill>
              </a:rPr>
              <a:t>+7 846 334-05-43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3032903" y="1890544"/>
            <a:ext cx="8734122" cy="38162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5" name="Группа 41"/>
          <p:cNvGrpSpPr/>
          <p:nvPr/>
        </p:nvGrpSpPr>
        <p:grpSpPr>
          <a:xfrm>
            <a:off x="365888" y="1784250"/>
            <a:ext cx="2345741" cy="1825154"/>
            <a:chOff x="3330087" y="1478958"/>
            <a:chExt cx="2345741" cy="1825154"/>
          </a:xfrm>
        </p:grpSpPr>
        <p:sp>
          <p:nvSpPr>
            <p:cNvPr id="43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48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9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6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7" name="Рисунок 46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7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«Поволжский государственный колледж»</a:t>
            </a:r>
            <a:endParaRPr lang="en-US" alt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251250" y="2224812"/>
            <a:ext cx="83473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40.02.04 Юриспруденция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1 года,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43.02.16 Туризм и гостеприимство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1 год,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54.02.01 Дизайн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54.02.02</a:t>
            </a:r>
            <a:r>
              <a:rPr lang="ru-RU" sz="1600" dirty="0"/>
              <a:t> </a:t>
            </a:r>
            <a:r>
              <a:rPr lang="ru-RU" sz="1600" dirty="0">
                <a:latin typeface="Arial Black" panose="020B0A04020102020204" pitchFamily="34" charset="0"/>
              </a:rPr>
              <a:t>Декоративно-прикладное искусство и народные промыслы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</p:txBody>
      </p:sp>
      <p:pic>
        <p:nvPicPr>
          <p:cNvPr id="20" name="Picture 4" descr="http://qrcoder.ru/code/?https%3A%2F%2Fpgk63.ru%2Fentrant.html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247894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0"/>
          </p:nvPr>
        </p:nvSpPr>
        <p:spPr>
          <a:xfrm>
            <a:off x="9768408" y="6021288"/>
            <a:ext cx="2235200" cy="320675"/>
          </a:xfrm>
        </p:spPr>
        <p:txBody>
          <a:bodyPr/>
          <a:lstStyle/>
          <a:p>
            <a:r>
              <a:rPr lang="ru-RU" dirty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414346090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443068, г. Самара, ул. Луначарского, 12,  тел. </a:t>
            </a:r>
            <a:r>
              <a:rPr lang="ru-RU" dirty="0">
                <a:solidFill>
                  <a:schemeClr val="bg1"/>
                </a:solidFill>
              </a:rPr>
              <a:t>+7 846 334-05-43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2607509" y="1281519"/>
            <a:ext cx="8734122" cy="5099809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17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«Поволжский государственный колледж»</a:t>
            </a:r>
            <a:endParaRPr lang="en-US" altLang="ru-RU" sz="2000" dirty="0"/>
          </a:p>
        </p:txBody>
      </p:sp>
      <p:pic>
        <p:nvPicPr>
          <p:cNvPr id="20" name="Picture 4" descr="http://qrcoder.ru/code/?https%3A%2F%2Fpgk63.ru%2Fentrant.html&amp;4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247894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855744" y="1401439"/>
            <a:ext cx="834737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09.02.06	Сетевое и системное администрирование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обучение: 2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	Информационные системы и программирование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обучение: 2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38.02.01 Экономика и бухгалтерский учет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1 год,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38.02.06 Финансы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1 год,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40.02.04 Юриспруденция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/>
              <a:t>Образование: 11 классов, Срок обучения: 1 года,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54.02.01 Дизайн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54.02.02</a:t>
            </a:r>
            <a:r>
              <a:rPr lang="ru-RU" sz="1600" dirty="0"/>
              <a:t> </a:t>
            </a:r>
            <a:r>
              <a:rPr lang="ru-RU" sz="1600" dirty="0">
                <a:latin typeface="Arial Black" panose="020B0A04020102020204" pitchFamily="34" charset="0"/>
              </a:rPr>
              <a:t>Декоративно-прикладное искусство и народные промыслы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369493" y="1569541"/>
            <a:ext cx="2251964" cy="1825154"/>
            <a:chOff x="4017568" y="1466297"/>
            <a:chExt cx="2251964" cy="1825154"/>
          </a:xfrm>
        </p:grpSpPr>
        <p:sp>
          <p:nvSpPr>
            <p:cNvPr id="22" name="Oval 14"/>
            <p:cNvSpPr>
              <a:spLocks noChangeArrowheads="1"/>
            </p:cNvSpPr>
            <p:nvPr/>
          </p:nvSpPr>
          <p:spPr bwMode="gray">
            <a:xfrm>
              <a:off x="4017568" y="2062629"/>
              <a:ext cx="431821" cy="7373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3" name="Group 18"/>
            <p:cNvGrpSpPr>
              <a:grpSpLocks/>
            </p:cNvGrpSpPr>
            <p:nvPr/>
          </p:nvGrpSpPr>
          <p:grpSpPr bwMode="auto">
            <a:xfrm>
              <a:off x="4243214" y="1466297"/>
              <a:ext cx="1929163" cy="1825154"/>
              <a:chOff x="4166" y="1706"/>
              <a:chExt cx="1252" cy="1252"/>
            </a:xfrm>
          </p:grpSpPr>
          <p:sp>
            <p:nvSpPr>
              <p:cNvPr id="26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7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8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4" name="Text Box 38"/>
            <p:cNvSpPr txBox="1">
              <a:spLocks noChangeArrowheads="1"/>
            </p:cNvSpPr>
            <p:nvPr/>
          </p:nvSpPr>
          <p:spPr bwMode="gray">
            <a:xfrm>
              <a:off x="4287899" y="2070731"/>
              <a:ext cx="198163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 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(кресло-коляска)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5" name="Рисунок 24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1" r="74976"/>
            <a:stretch/>
          </p:blipFill>
          <p:spPr bwMode="auto">
            <a:xfrm>
              <a:off x="5013312" y="1566973"/>
              <a:ext cx="48069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8" name="Нижний колонтитул 17"/>
          <p:cNvSpPr>
            <a:spLocks noGrp="1"/>
          </p:cNvSpPr>
          <p:nvPr>
            <p:ph type="ftr" sz="quarter" idx="10"/>
          </p:nvPr>
        </p:nvSpPr>
        <p:spPr>
          <a:xfrm>
            <a:off x="10272464" y="6021288"/>
            <a:ext cx="2235200" cy="320675"/>
          </a:xfrm>
        </p:spPr>
        <p:txBody>
          <a:bodyPr/>
          <a:lstStyle/>
          <a:p>
            <a:r>
              <a:rPr lang="ru-RU" dirty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291664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73" y="172293"/>
            <a:ext cx="10871200" cy="900113"/>
          </a:xfrm>
        </p:spPr>
        <p:txBody>
          <a:bodyPr/>
          <a:lstStyle/>
          <a:p>
            <a:pPr algn="l"/>
            <a:r>
              <a:rPr lang="ru-RU" altLang="ru-RU" dirty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263352" y="1244013"/>
            <a:ext cx="7570786" cy="898935"/>
            <a:chOff x="3567200" y="1390999"/>
            <a:chExt cx="7570786" cy="898935"/>
          </a:xfrm>
        </p:grpSpPr>
        <p:grpSp>
          <p:nvGrpSpPr>
            <p:cNvPr id="2" name="Group 42"/>
            <p:cNvGrpSpPr>
              <a:grpSpLocks/>
            </p:cNvGrpSpPr>
            <p:nvPr/>
          </p:nvGrpSpPr>
          <p:grpSpPr bwMode="auto">
            <a:xfrm>
              <a:off x="3567200" y="1390999"/>
              <a:ext cx="7570786" cy="898935"/>
              <a:chOff x="1296" y="1824"/>
              <a:chExt cx="2976" cy="432"/>
            </a:xfrm>
          </p:grpSpPr>
          <p:sp>
            <p:nvSpPr>
              <p:cNvPr id="88107" name="AutoShape 4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tint val="60784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08" name="AutoShape 4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09" name="Text Box 45"/>
              <p:cNvSpPr txBox="1">
                <a:spLocks noChangeArrowheads="1"/>
              </p:cNvSpPr>
              <p:nvPr/>
            </p:nvSpPr>
            <p:spPr bwMode="gray">
              <a:xfrm>
                <a:off x="1680" y="1934"/>
                <a:ext cx="246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altLang="ru-RU" b="1" dirty="0">
                    <a:solidFill>
                      <a:schemeClr val="bg1"/>
                    </a:solidFill>
                  </a:rPr>
                  <a:t>Для лиц с нарушением интеллекта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110" name="Text Box 46"/>
              <p:cNvSpPr txBox="1">
                <a:spLocks noChangeArrowheads="1"/>
              </p:cNvSpPr>
              <p:nvPr/>
            </p:nvSpPr>
            <p:spPr bwMode="gray">
              <a:xfrm>
                <a:off x="1402" y="1886"/>
                <a:ext cx="20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pic>
          <p:nvPicPr>
            <p:cNvPr id="37" name="Рисунок 36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11"/>
            <a:stretch/>
          </p:blipFill>
          <p:spPr bwMode="auto">
            <a:xfrm>
              <a:off x="10373243" y="1619894"/>
              <a:ext cx="619937" cy="53961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412350" y="2119867"/>
            <a:ext cx="113772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Северо-Западное территориальное управление</a:t>
            </a:r>
          </a:p>
          <a:p>
            <a:pPr eaLnBrk="0" hangingPunct="0"/>
            <a:r>
              <a:rPr lang="ru-RU" altLang="ru-RU" dirty="0">
                <a:hlinkClick r:id="rId3" action="ppaction://hlinksldjump"/>
              </a:rPr>
              <a:t>государственное бюджетное профессиональное образовательное учреждение  Самарской области «Губернский техникум </a:t>
            </a:r>
            <a:r>
              <a:rPr lang="ru-RU" altLang="ru-RU" dirty="0" err="1">
                <a:hlinkClick r:id="rId3" action="ppaction://hlinksldjump"/>
              </a:rPr>
              <a:t>м.р</a:t>
            </a:r>
            <a:r>
              <a:rPr lang="ru-RU" altLang="ru-RU" dirty="0">
                <a:hlinkClick r:id="rId3" action="ppaction://hlinksldjump"/>
              </a:rPr>
              <a:t>. </a:t>
            </a:r>
            <a:r>
              <a:rPr lang="ru-RU" altLang="ru-RU" dirty="0" err="1">
                <a:hlinkClick r:id="rId3" action="ppaction://hlinksldjump"/>
              </a:rPr>
              <a:t>Кошкинский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dirty="0" err="1">
                <a:latin typeface="Arial Black" panose="020B0A04020102020204" pitchFamily="34" charset="0"/>
              </a:rPr>
              <a:t>Отрадненское</a:t>
            </a:r>
            <a:r>
              <a:rPr lang="ru-RU" dirty="0">
                <a:latin typeface="Arial Black" panose="020B0A04020102020204" pitchFamily="34" charset="0"/>
              </a:rPr>
              <a:t> территориальное управление</a:t>
            </a:r>
          </a:p>
          <a:p>
            <a:pPr eaLnBrk="0" hangingPunct="0"/>
            <a:r>
              <a:rPr lang="ru-RU" altLang="ru-RU" dirty="0">
                <a:hlinkClick r:id="rId4" action="ppaction://hlinksldjump"/>
              </a:rPr>
              <a:t>государственное бюджетное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4" action="ppaction://hlinksldjump"/>
              </a:rPr>
              <a:t>Отрадненский</a:t>
            </a:r>
            <a:r>
              <a:rPr lang="ru-RU" altLang="ru-RU" dirty="0">
                <a:hlinkClick r:id="rId4" action="ppaction://hlinksldjump"/>
              </a:rPr>
              <a:t> нефтяной техникум»</a:t>
            </a:r>
            <a:endParaRPr lang="ru-RU" altLang="ru-RU" dirty="0"/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Центральное территориальное управление</a:t>
            </a:r>
          </a:p>
          <a:p>
            <a:pPr eaLnBrk="0" hangingPunct="0"/>
            <a:r>
              <a:rPr lang="ru-RU" altLang="ru-RU" dirty="0">
                <a:hlinkClick r:id="rId5" action="ppaction://hlinksldjump"/>
              </a:rPr>
              <a:t>государственное автономное профессиональное образовательное учреждение Самарской области «Жигулевский государственный колледж»</a:t>
            </a:r>
            <a:endParaRPr lang="ru-RU" altLang="ru-RU" dirty="0"/>
          </a:p>
          <a:p>
            <a:pPr eaLnBrk="0" hangingPunct="0"/>
            <a:endParaRPr lang="ru-RU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dirty="0" err="1">
                <a:latin typeface="Arial Black" panose="020B0A04020102020204" pitchFamily="34" charset="0"/>
              </a:rPr>
              <a:t>Кинельское</a:t>
            </a:r>
            <a:r>
              <a:rPr lang="ru-RU" dirty="0">
                <a:latin typeface="Arial Black" panose="020B0A04020102020204" pitchFamily="34" charset="0"/>
              </a:rPr>
              <a:t> территориальное управление</a:t>
            </a:r>
          </a:p>
          <a:p>
            <a:pPr eaLnBrk="0" hangingPunct="0"/>
            <a:r>
              <a:rPr lang="ru-RU" altLang="ru-RU" dirty="0">
                <a:hlinkClick r:id="rId6" action="ppaction://hlinksldjump"/>
              </a:rPr>
              <a:t>государственное бюджетное профессиональное образовательное учреждение Самарской области «</a:t>
            </a:r>
            <a:r>
              <a:rPr lang="ru-RU" altLang="ru-RU" dirty="0" err="1">
                <a:hlinkClick r:id="rId6" action="ppaction://hlinksldjump"/>
              </a:rPr>
              <a:t>Домашкинский</a:t>
            </a:r>
            <a:r>
              <a:rPr lang="ru-RU" altLang="ru-RU" dirty="0">
                <a:hlinkClick r:id="rId6" action="ppaction://hlinksldjump"/>
              </a:rPr>
              <a:t> государственный техникум»</a:t>
            </a:r>
            <a:endParaRPr lang="ru-RU" alt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1120897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 Самарской области «Губернский техникум м.р. </a:t>
            </a:r>
            <a:r>
              <a:rPr lang="ru-RU" altLang="ru-RU" sz="2000" dirty="0" err="1"/>
              <a:t>Кошкинский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446800 Самарская область, </a:t>
            </a:r>
            <a:r>
              <a:rPr lang="ru-RU" altLang="ru-RU" dirty="0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Кошкинский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район, с. Кошки, квартал4, дом2,  тел. </a:t>
            </a:r>
            <a:r>
              <a:rPr lang="ru-RU" dirty="0">
                <a:solidFill>
                  <a:schemeClr val="bg1"/>
                </a:solidFill>
              </a:rPr>
              <a:t>+7 846 502-20-32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557542" y="1609814"/>
            <a:ext cx="89723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39.02.01 Социальная работа</a:t>
            </a:r>
          </a:p>
          <a:p>
            <a:pPr eaLnBrk="0" hangingPunct="0"/>
            <a:r>
              <a:rPr lang="ru-RU" sz="1600" dirty="0"/>
              <a:t>Образование: 11 классов, Срок обучения: 2 года 10 месяцев </a:t>
            </a:r>
          </a:p>
          <a:p>
            <a:pPr eaLnBrk="0" hangingPunct="0"/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15415 Овощевод</a:t>
            </a:r>
          </a:p>
          <a:p>
            <a:pPr eaLnBrk="0" hangingPunct="0"/>
            <a:r>
              <a:rPr lang="ru-RU" sz="1600" dirty="0"/>
              <a:t>Срок обучения: 10 месяцев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423592" y="1484784"/>
            <a:ext cx="9052197" cy="172819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5" name="Группа 62"/>
          <p:cNvGrpSpPr/>
          <p:nvPr/>
        </p:nvGrpSpPr>
        <p:grpSpPr>
          <a:xfrm>
            <a:off x="100672" y="1181595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2423592" y="3429000"/>
            <a:ext cx="9052197" cy="122413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95330" y="3685944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39.02.01 Социальная работа</a:t>
            </a:r>
          </a:p>
          <a:p>
            <a:pPr eaLnBrk="0" hangingPunct="0"/>
            <a:r>
              <a:rPr lang="ru-RU" sz="1600" dirty="0"/>
              <a:t>Образование: 11 классов, Срок обучения: 2 года 10 месяцев (заочная)</a:t>
            </a:r>
          </a:p>
        </p:txBody>
      </p:sp>
      <p:sp>
        <p:nvSpPr>
          <p:cNvPr id="42" name="AutoShape 3"/>
          <p:cNvSpPr>
            <a:spLocks noChangeArrowheads="1"/>
          </p:cNvSpPr>
          <p:nvPr/>
        </p:nvSpPr>
        <p:spPr bwMode="auto">
          <a:xfrm>
            <a:off x="2467567" y="5079123"/>
            <a:ext cx="9052197" cy="100811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624216" y="525899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15415 Овощевод</a:t>
            </a:r>
          </a:p>
          <a:p>
            <a:pPr eaLnBrk="0" hangingPunct="0"/>
            <a:r>
              <a:rPr lang="ru-RU" sz="1600" dirty="0"/>
              <a:t>Срок обучения: требований к образованию нет, 10 месяцев</a:t>
            </a:r>
          </a:p>
        </p:txBody>
      </p:sp>
      <p:pic>
        <p:nvPicPr>
          <p:cNvPr id="14338" name="Picture 2" descr="http://qrcoder.ru/code/?http%3A%2F%2Fgtmrk.yartel.ru%2Findex.php%2Finformatsiya-dlya-abiturientov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189" y="224437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21"/>
          <p:cNvGrpSpPr/>
          <p:nvPr/>
        </p:nvGrpSpPr>
        <p:grpSpPr>
          <a:xfrm>
            <a:off x="46588" y="2941300"/>
            <a:ext cx="2390643" cy="1825154"/>
            <a:chOff x="8210934" y="1625686"/>
            <a:chExt cx="2390643" cy="1825154"/>
          </a:xfrm>
        </p:grpSpPr>
        <p:sp>
          <p:nvSpPr>
            <p:cNvPr id="23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5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6" name="Рисунок 25" descr="https://mo-strelna.ru/upload_files/pomosh/2.png"/>
            <p:cNvPicPr/>
            <p:nvPr/>
          </p:nvPicPr>
          <p:blipFill rotWithShape="1"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2" name="Группа 31"/>
          <p:cNvGrpSpPr/>
          <p:nvPr/>
        </p:nvGrpSpPr>
        <p:grpSpPr>
          <a:xfrm>
            <a:off x="100672" y="4670579"/>
            <a:ext cx="2129642" cy="1825200"/>
            <a:chOff x="3390776" y="1592499"/>
            <a:chExt cx="2129642" cy="1825200"/>
          </a:xfrm>
        </p:grpSpPr>
        <p:sp>
          <p:nvSpPr>
            <p:cNvPr id="33" name="Oval 14"/>
            <p:cNvSpPr>
              <a:spLocks noChangeArrowheads="1"/>
            </p:cNvSpPr>
            <p:nvPr/>
          </p:nvSpPr>
          <p:spPr bwMode="gray">
            <a:xfrm>
              <a:off x="3390776" y="2190706"/>
              <a:ext cx="431821" cy="73739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4" name="Group 28"/>
            <p:cNvGrpSpPr>
              <a:grpSpLocks/>
            </p:cNvGrpSpPr>
            <p:nvPr/>
          </p:nvGrpSpPr>
          <p:grpSpPr bwMode="auto">
            <a:xfrm>
              <a:off x="3590818" y="1592499"/>
              <a:ext cx="1929600" cy="1825200"/>
              <a:chOff x="4166" y="1706"/>
              <a:chExt cx="1252" cy="1252"/>
            </a:xfrm>
          </p:grpSpPr>
          <p:sp>
            <p:nvSpPr>
              <p:cNvPr id="37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1" name="Oval 32"/>
              <p:cNvSpPr>
                <a:spLocks noChangeArrowheads="1"/>
              </p:cNvSpPr>
              <p:nvPr/>
            </p:nvSpPr>
            <p:spPr bwMode="gray">
              <a:xfrm>
                <a:off x="4262" y="1706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pic>
          <p:nvPicPr>
            <p:cNvPr id="35" name="Рисунок 34" descr="https://pandia.ru/text/80/648/images/img3_126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11"/>
            <a:stretch/>
          </p:blipFill>
          <p:spPr bwMode="auto">
            <a:xfrm>
              <a:off x="4382259" y="1718346"/>
              <a:ext cx="47307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6" name="Text Box 38"/>
            <p:cNvSpPr txBox="1">
              <a:spLocks noChangeArrowheads="1"/>
            </p:cNvSpPr>
            <p:nvPr/>
          </p:nvSpPr>
          <p:spPr bwMode="gray">
            <a:xfrm>
              <a:off x="3894343" y="2180917"/>
              <a:ext cx="1476686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интеллекта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5" name="Нижний колонтитул 44"/>
          <p:cNvSpPr>
            <a:spLocks noGrp="1"/>
          </p:cNvSpPr>
          <p:nvPr>
            <p:ph type="ftr" sz="quarter" idx="10"/>
          </p:nvPr>
        </p:nvSpPr>
        <p:spPr>
          <a:xfrm>
            <a:off x="9956800" y="6165304"/>
            <a:ext cx="2235200" cy="320675"/>
          </a:xfrm>
        </p:spPr>
        <p:txBody>
          <a:bodyPr/>
          <a:lstStyle/>
          <a:p>
            <a:r>
              <a:rPr lang="ru-RU" dirty="0">
                <a:hlinkClick r:id="rId6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446800 Самарская область, </a:t>
            </a:r>
            <a:r>
              <a:rPr lang="ru-RU" altLang="ru-RU" dirty="0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Кошкинский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район, с. Кошки, квартал4, дом2,  тел. </a:t>
            </a:r>
            <a:r>
              <a:rPr lang="ru-RU" dirty="0">
                <a:solidFill>
                  <a:schemeClr val="bg1"/>
                </a:solidFill>
              </a:rPr>
              <a:t>+7 846 502-20-32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6041432" y="1646624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3174595" y="1625639"/>
            <a:ext cx="7920880" cy="1533449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3190779" y="3888746"/>
            <a:ext cx="7920880" cy="155953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227680" y="1653039"/>
            <a:ext cx="2327552" cy="1825154"/>
            <a:chOff x="2838100" y="1532087"/>
            <a:chExt cx="2327552" cy="1825154"/>
          </a:xfrm>
        </p:grpSpPr>
        <p:sp>
          <p:nvSpPr>
            <p:cNvPr id="33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4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3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5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6" name="Рисунок 35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263352" y="3861048"/>
            <a:ext cx="2345741" cy="1825154"/>
            <a:chOff x="3330087" y="1478958"/>
            <a:chExt cx="2345741" cy="1825154"/>
          </a:xfrm>
        </p:grpSpPr>
        <p:sp>
          <p:nvSpPr>
            <p:cNvPr id="43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48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9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6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7" name="Рисунок 46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7" name="Прямоугольник 26"/>
          <p:cNvSpPr/>
          <p:nvPr/>
        </p:nvSpPr>
        <p:spPr>
          <a:xfrm>
            <a:off x="3377083" y="2051828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39.02.01 Социальная работа</a:t>
            </a:r>
          </a:p>
          <a:p>
            <a:pPr eaLnBrk="0" hangingPunct="0"/>
            <a:r>
              <a:rPr lang="ru-RU" sz="1600" dirty="0"/>
              <a:t>Образование: 11 классов, Срок обучения: 2 года 10 месяцев (заочная)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387749" y="4281623"/>
            <a:ext cx="73994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39.02.01 Социальная работа</a:t>
            </a:r>
          </a:p>
          <a:p>
            <a:pPr eaLnBrk="0" hangingPunct="0"/>
            <a:r>
              <a:rPr lang="ru-RU" sz="1600" dirty="0"/>
              <a:t>Образование: 11 классов, Срок обучения: 2 года 10 месяцев (заочная)</a:t>
            </a: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 Самарской области «Губернский техникум м.р. </a:t>
            </a:r>
            <a:r>
              <a:rPr lang="ru-RU" altLang="ru-RU" sz="2000" dirty="0" err="1"/>
              <a:t>Кошкинский</a:t>
            </a:r>
            <a:endParaRPr lang="en-US" altLang="ru-RU" sz="2000" dirty="0"/>
          </a:p>
        </p:txBody>
      </p:sp>
      <p:pic>
        <p:nvPicPr>
          <p:cNvPr id="52" name="Picture 2" descr="http://qrcoder.ru/code/?http%3A%2F%2Fgtmrk.yartel.ru%2Findex.php%2Finformatsiya-dlya-abiturientov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189" y="224437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Нижний колонтитул 28"/>
          <p:cNvSpPr>
            <a:spLocks noGrp="1"/>
          </p:cNvSpPr>
          <p:nvPr>
            <p:ph type="ftr" sz="quarter" idx="10"/>
          </p:nvPr>
        </p:nvSpPr>
        <p:spPr>
          <a:xfrm>
            <a:off x="9696400" y="6165304"/>
            <a:ext cx="2235200" cy="320675"/>
          </a:xfrm>
        </p:spPr>
        <p:txBody>
          <a:bodyPr/>
          <a:lstStyle/>
          <a:p>
            <a:r>
              <a:rPr lang="ru-RU" dirty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автономное профессиональное образовательное учреждение Самарской области "</a:t>
            </a:r>
            <a:r>
              <a:rPr lang="ru-RU" altLang="ru-RU" sz="2000" dirty="0" err="1"/>
              <a:t>Новокуйбышевский</a:t>
            </a:r>
            <a:r>
              <a:rPr lang="ru-RU" altLang="ru-RU" sz="2000" dirty="0"/>
              <a:t> нефтехимический техникум"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область,  г. Новокуйбышевск,  ул. Кирова, дом 4 , тел. </a:t>
            </a:r>
            <a:r>
              <a:rPr lang="ru-RU" dirty="0">
                <a:solidFill>
                  <a:schemeClr val="bg1"/>
                </a:solidFill>
              </a:rPr>
              <a:t>+7 846 352-05-56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68191" y="2041038"/>
            <a:ext cx="897231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18.01.33 Лаборант по контролю качества сырья, реактивов, промежуточных продуктов, готовой продукции, отходов производства (лаборант химического анализа)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endParaRPr lang="ru-RU" sz="1600" dirty="0"/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18.02.12 Технология аналитического контроля химических соединений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endParaRPr lang="ru-RU" sz="1600" dirty="0"/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23.02.07 Техническое обслуживание и ремонт двигателей, систем и агрегатов автомобилей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864122" y="1784250"/>
            <a:ext cx="9052197" cy="330093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5" name="Группа 62"/>
          <p:cNvGrpSpPr/>
          <p:nvPr/>
        </p:nvGrpSpPr>
        <p:grpSpPr>
          <a:xfrm>
            <a:off x="224359" y="1801156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>
          <a:xfrm>
            <a:off x="9840416" y="6021288"/>
            <a:ext cx="2235200" cy="320675"/>
          </a:xfrm>
        </p:spPr>
        <p:txBody>
          <a:bodyPr/>
          <a:lstStyle/>
          <a:p>
            <a:r>
              <a:rPr lang="ru-RU" dirty="0">
                <a:hlinkClick r:id="rId3" action="ppaction://hlinksldjump"/>
              </a:rPr>
              <a:t>К оглавлению</a:t>
            </a:r>
            <a:endParaRPr lang="en-US" altLang="ru-RU" dirty="0"/>
          </a:p>
        </p:txBody>
      </p:sp>
      <p:pic>
        <p:nvPicPr>
          <p:cNvPr id="2050" name="Picture 2" descr="http://qrcoder.ru/code/?https%3A%2F%2Fnnht.ru%2Fabiturientam%2F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931" y="173914"/>
            <a:ext cx="1029441" cy="102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"</a:t>
            </a:r>
            <a:r>
              <a:rPr lang="ru-RU" altLang="ru-RU" sz="2000" dirty="0" err="1"/>
              <a:t>Нефтегорский</a:t>
            </a:r>
            <a:r>
              <a:rPr lang="ru-RU" altLang="ru-RU" sz="2000" dirty="0"/>
              <a:t> государственный техникум"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область, город Нефтегорск, проспект Победы , дом 10 , тел. </a:t>
            </a:r>
            <a:r>
              <a:rPr lang="ru-RU" dirty="0">
                <a:solidFill>
                  <a:schemeClr val="bg1"/>
                </a:solidFill>
              </a:rPr>
              <a:t>+7 846 702-15-73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901419" y="1773410"/>
            <a:ext cx="7731086" cy="100811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30"/>
          <p:cNvGrpSpPr/>
          <p:nvPr/>
        </p:nvGrpSpPr>
        <p:grpSpPr>
          <a:xfrm>
            <a:off x="191344" y="1772816"/>
            <a:ext cx="2345741" cy="1825154"/>
            <a:chOff x="3330087" y="1478958"/>
            <a:chExt cx="2345741" cy="1825154"/>
          </a:xfrm>
        </p:grpSpPr>
        <p:sp>
          <p:nvSpPr>
            <p:cNvPr id="32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36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7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4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5" name="Рисунок 34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81" name="Прямоугольник 80"/>
          <p:cNvSpPr/>
          <p:nvPr/>
        </p:nvSpPr>
        <p:spPr>
          <a:xfrm>
            <a:off x="3431704" y="2003989"/>
            <a:ext cx="609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191344" y="4005064"/>
            <a:ext cx="2390643" cy="1825154"/>
            <a:chOff x="8210934" y="1625686"/>
            <a:chExt cx="2390643" cy="1825154"/>
          </a:xfrm>
        </p:grpSpPr>
        <p:sp>
          <p:nvSpPr>
            <p:cNvPr id="45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53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6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5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2" name="Рисунок 61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8" name="AutoShape 3"/>
          <p:cNvSpPr>
            <a:spLocks noChangeArrowheads="1"/>
          </p:cNvSpPr>
          <p:nvPr/>
        </p:nvSpPr>
        <p:spPr bwMode="auto">
          <a:xfrm>
            <a:off x="2855640" y="4293096"/>
            <a:ext cx="7725949" cy="93610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pic>
        <p:nvPicPr>
          <p:cNvPr id="4098" name="Picture 2" descr="http://qrcoder.ru/code/?http%3A%2F%2Fneftgt.minobr63.ru%2F%3Fpage_id%3D457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630" y="224437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3215680" y="4437112"/>
            <a:ext cx="609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</p:txBody>
      </p:sp>
      <p:sp>
        <p:nvSpPr>
          <p:cNvPr id="43" name="Нижний колонтитул 42"/>
          <p:cNvSpPr>
            <a:spLocks noGrp="1"/>
          </p:cNvSpPr>
          <p:nvPr>
            <p:ph type="ftr" sz="quarter" idx="10"/>
          </p:nvPr>
        </p:nvSpPr>
        <p:spPr>
          <a:xfrm>
            <a:off x="9956800" y="6021288"/>
            <a:ext cx="2235200" cy="320675"/>
          </a:xfrm>
        </p:spPr>
        <p:txBody>
          <a:bodyPr/>
          <a:lstStyle/>
          <a:p>
            <a:r>
              <a:rPr lang="ru-RU" dirty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"</a:t>
            </a:r>
            <a:r>
              <a:rPr lang="ru-RU" altLang="ru-RU" sz="2000" dirty="0" err="1"/>
              <a:t>Хворостянский</a:t>
            </a:r>
            <a:r>
              <a:rPr lang="ru-RU" altLang="ru-RU" sz="2000" dirty="0"/>
              <a:t> государственный техникум им.Юрия Рябова"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область, </a:t>
            </a:r>
            <a:r>
              <a:rPr lang="ru-RU" altLang="ru-RU" dirty="0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Хворостянский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район, с.Хворостянка, ул.Школьная 1 , тел. </a:t>
            </a:r>
            <a:r>
              <a:rPr lang="ru-RU" dirty="0">
                <a:solidFill>
                  <a:schemeClr val="bg1"/>
                </a:solidFill>
              </a:rPr>
              <a:t>+7 846 779-15-92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431704" y="1484784"/>
            <a:ext cx="70450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38.02.01. Экономика и бухгалтерский учёт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endParaRPr lang="ru-RU" sz="1600" dirty="0"/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43.01.09 Повар, кондитер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3071664" y="1340768"/>
            <a:ext cx="7770462" cy="230425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1"/>
          <p:cNvGrpSpPr/>
          <p:nvPr/>
        </p:nvGrpSpPr>
        <p:grpSpPr>
          <a:xfrm>
            <a:off x="263352" y="3933056"/>
            <a:ext cx="2390643" cy="1825154"/>
            <a:chOff x="8210934" y="1625686"/>
            <a:chExt cx="2390643" cy="1825154"/>
          </a:xfrm>
        </p:grpSpPr>
        <p:sp>
          <p:nvSpPr>
            <p:cNvPr id="23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5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6" name="Рисунок 2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" name="Группа 62"/>
          <p:cNvGrpSpPr/>
          <p:nvPr/>
        </p:nvGrpSpPr>
        <p:grpSpPr>
          <a:xfrm>
            <a:off x="338443" y="1310756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3064459" y="3933142"/>
            <a:ext cx="7770462" cy="165609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359696" y="4149080"/>
            <a:ext cx="69591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38.02.01. Экономика и бухгалтерский учёт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</p:txBody>
      </p:sp>
      <p:pic>
        <p:nvPicPr>
          <p:cNvPr id="5122" name="Picture 2" descr="http://qrcoder.ru/code/?http%3A%2F%2Fwww.gouspohgt.ru%2Fsample-levels%2Fusloviya-obucheniya-lits-c-ovz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172" y="247894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696400" y="6165304"/>
            <a:ext cx="2235200" cy="320675"/>
          </a:xfrm>
        </p:spPr>
        <p:txBody>
          <a:bodyPr/>
          <a:lstStyle/>
          <a:p>
            <a:r>
              <a:rPr lang="ru-RU" dirty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«Технологический колледж </a:t>
            </a:r>
            <a:r>
              <a:rPr lang="ru-RU" altLang="ru-RU" sz="2000" dirty="0" err="1"/>
              <a:t>им.Н.Д.Кузнецова</a:t>
            </a:r>
            <a:r>
              <a:rPr lang="ru-RU" altLang="ru-RU" sz="2000" dirty="0"/>
              <a:t>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 Самара, Ул.Советской Армии 5А , тел. </a:t>
            </a:r>
            <a:r>
              <a:rPr lang="ru-RU" dirty="0">
                <a:solidFill>
                  <a:schemeClr val="bg1"/>
                </a:solidFill>
              </a:rPr>
              <a:t> +7 846 201-80-88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99656" y="1196752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15.01.29 Контролер станочных и слесарных работ</a:t>
            </a:r>
          </a:p>
          <a:p>
            <a:pPr eaLnBrk="0" hangingPunct="0"/>
            <a:r>
              <a:rPr lang="ru-RU" sz="1600" dirty="0"/>
              <a:t>Образование: 9 классов, Срок обучения: 1 год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12851 Комплектовщик </a:t>
            </a:r>
          </a:p>
          <a:p>
            <a:pPr eaLnBrk="0" hangingPunct="0"/>
            <a:r>
              <a:rPr lang="ru-RU" sz="1600" dirty="0"/>
              <a:t>Образование: 9 классов, Срок обучения: 1 год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17531 Рабочий зеленого хозяйства</a:t>
            </a:r>
          </a:p>
          <a:p>
            <a:pPr eaLnBrk="0" hangingPunct="0"/>
            <a:r>
              <a:rPr lang="ru-RU" sz="1600" dirty="0"/>
              <a:t>Образование: 9 классов, Срок обучения: 1 год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18103 Садовник </a:t>
            </a:r>
          </a:p>
          <a:p>
            <a:pPr eaLnBrk="0" hangingPunct="0"/>
            <a:r>
              <a:rPr lang="ru-RU" sz="1600" dirty="0"/>
              <a:t>Образование: 9 классов, Срок обучения: 1 год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20190 Архивариус</a:t>
            </a:r>
          </a:p>
          <a:p>
            <a:pPr eaLnBrk="0" hangingPunct="0"/>
            <a:r>
              <a:rPr lang="ru-RU" sz="1600" dirty="0"/>
              <a:t>Образование: 9 классов, Срок обучения: 1 год 10 месяцев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639616" y="1196752"/>
            <a:ext cx="8136904" cy="252028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1"/>
          <p:cNvGrpSpPr/>
          <p:nvPr/>
        </p:nvGrpSpPr>
        <p:grpSpPr>
          <a:xfrm>
            <a:off x="191344" y="3717032"/>
            <a:ext cx="2390643" cy="1825154"/>
            <a:chOff x="8210934" y="1625686"/>
            <a:chExt cx="2390643" cy="1825154"/>
          </a:xfrm>
        </p:grpSpPr>
        <p:sp>
          <p:nvSpPr>
            <p:cNvPr id="23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5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6" name="Рисунок 2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" name="Группа 62"/>
          <p:cNvGrpSpPr/>
          <p:nvPr/>
        </p:nvGrpSpPr>
        <p:grpSpPr>
          <a:xfrm>
            <a:off x="252012" y="1482674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2567608" y="3789040"/>
            <a:ext cx="8093733" cy="25922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999656" y="3861048"/>
            <a:ext cx="72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15.01.29 Контролер станочных и слесарных работ</a:t>
            </a:r>
          </a:p>
          <a:p>
            <a:pPr eaLnBrk="0" hangingPunct="0"/>
            <a:r>
              <a:rPr lang="ru-RU" sz="1600" dirty="0"/>
              <a:t>Образование: 9 классов, Срок обучения: 1 год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38.02.04 Коммерция (по отраслям)</a:t>
            </a:r>
          </a:p>
          <a:p>
            <a:pPr eaLnBrk="0" hangingPunct="0"/>
            <a:r>
              <a:rPr lang="ru-RU" sz="1600" dirty="0"/>
              <a:t>Образование: 9 классов, Срок обучения: 1 год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12851 Комплектовщик </a:t>
            </a:r>
          </a:p>
          <a:p>
            <a:pPr eaLnBrk="0" hangingPunct="0"/>
            <a:r>
              <a:rPr lang="ru-RU" sz="1600" dirty="0"/>
              <a:t>Образование: 9 классов, Срок обучения: 1 год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17531 Рабочий зеленого хозяйства</a:t>
            </a:r>
          </a:p>
          <a:p>
            <a:pPr eaLnBrk="0" hangingPunct="0"/>
            <a:r>
              <a:rPr lang="ru-RU" sz="1600" dirty="0"/>
              <a:t>Образование: 9 классов, Срок обучения: 1 год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18103 Садовник </a:t>
            </a:r>
          </a:p>
          <a:p>
            <a:pPr eaLnBrk="0" hangingPunct="0"/>
            <a:r>
              <a:rPr lang="ru-RU" sz="1600" dirty="0"/>
              <a:t>Образование: 9 классов, Срок обучения: 1 год 10 месяцев</a:t>
            </a:r>
          </a:p>
        </p:txBody>
      </p:sp>
      <p:pic>
        <p:nvPicPr>
          <p:cNvPr id="6146" name="Picture 2" descr="http://qrcoder.ru/code/?https%3A%2F%2Fscais.ru%2F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625" y="224437"/>
            <a:ext cx="853199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021288"/>
            <a:ext cx="2235200" cy="320675"/>
          </a:xfrm>
        </p:spPr>
        <p:txBody>
          <a:bodyPr/>
          <a:lstStyle/>
          <a:p>
            <a:r>
              <a:rPr lang="ru-RU" dirty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 Самара, Ул.Советской Армии 5А , тел. </a:t>
            </a:r>
            <a:r>
              <a:rPr lang="ru-RU" dirty="0">
                <a:solidFill>
                  <a:schemeClr val="bg1"/>
                </a:solidFill>
              </a:rPr>
              <a:t>+7 846 201-80-88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30"/>
          <p:cNvGrpSpPr/>
          <p:nvPr/>
        </p:nvGrpSpPr>
        <p:grpSpPr>
          <a:xfrm>
            <a:off x="335360" y="1268760"/>
            <a:ext cx="2129642" cy="1825200"/>
            <a:chOff x="3390776" y="1592499"/>
            <a:chExt cx="2129642" cy="1825200"/>
          </a:xfrm>
        </p:grpSpPr>
        <p:sp>
          <p:nvSpPr>
            <p:cNvPr id="32" name="Oval 14"/>
            <p:cNvSpPr>
              <a:spLocks noChangeArrowheads="1"/>
            </p:cNvSpPr>
            <p:nvPr/>
          </p:nvSpPr>
          <p:spPr bwMode="gray">
            <a:xfrm>
              <a:off x="3390776" y="2190706"/>
              <a:ext cx="431821" cy="73739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" name="Group 28"/>
            <p:cNvGrpSpPr>
              <a:grpSpLocks/>
            </p:cNvGrpSpPr>
            <p:nvPr/>
          </p:nvGrpSpPr>
          <p:grpSpPr bwMode="auto">
            <a:xfrm>
              <a:off x="3590818" y="1592499"/>
              <a:ext cx="1929600" cy="1825200"/>
              <a:chOff x="4166" y="1706"/>
              <a:chExt cx="1252" cy="1252"/>
            </a:xfrm>
          </p:grpSpPr>
          <p:sp>
            <p:nvSpPr>
              <p:cNvPr id="37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1" name="Oval 32"/>
              <p:cNvSpPr>
                <a:spLocks noChangeArrowheads="1"/>
              </p:cNvSpPr>
              <p:nvPr/>
            </p:nvSpPr>
            <p:spPr bwMode="gray">
              <a:xfrm>
                <a:off x="4262" y="1706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pic>
          <p:nvPicPr>
            <p:cNvPr id="35" name="Рисунок 34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11"/>
            <a:stretch/>
          </p:blipFill>
          <p:spPr bwMode="auto">
            <a:xfrm>
              <a:off x="4382259" y="1718346"/>
              <a:ext cx="47307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6" name="Text Box 38"/>
            <p:cNvSpPr txBox="1">
              <a:spLocks noChangeArrowheads="1"/>
            </p:cNvSpPr>
            <p:nvPr/>
          </p:nvSpPr>
          <p:spPr bwMode="gray">
            <a:xfrm>
              <a:off x="3894343" y="2180917"/>
              <a:ext cx="1476686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интеллекта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2" name="AutoShape 3"/>
          <p:cNvSpPr>
            <a:spLocks noChangeArrowheads="1"/>
          </p:cNvSpPr>
          <p:nvPr/>
        </p:nvSpPr>
        <p:spPr bwMode="auto">
          <a:xfrm>
            <a:off x="3215680" y="1268760"/>
            <a:ext cx="7848872" cy="165618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431704" y="1268760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12851 Комплектовщик </a:t>
            </a:r>
          </a:p>
          <a:p>
            <a:pPr eaLnBrk="0" hangingPunct="0"/>
            <a:r>
              <a:rPr lang="ru-RU" sz="1600" dirty="0"/>
              <a:t>Образование: требований к образованию нет, Срок обучения: 1 год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17531 Рабочий зеленого хозяйства</a:t>
            </a:r>
          </a:p>
          <a:p>
            <a:pPr eaLnBrk="0" hangingPunct="0"/>
            <a:r>
              <a:rPr lang="ru-RU" sz="1600" dirty="0"/>
              <a:t>Образование: требований к образованию нет, Срок обучения: 1 год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18103 Садовник </a:t>
            </a:r>
          </a:p>
          <a:p>
            <a:pPr eaLnBrk="0" hangingPunct="0"/>
            <a:r>
              <a:rPr lang="ru-RU" sz="1600" dirty="0"/>
              <a:t>Образование: требований к образованию нет Срок обучения: 1 год 10 месяцев</a:t>
            </a:r>
          </a:p>
        </p:txBody>
      </p:sp>
      <p:grpSp>
        <p:nvGrpSpPr>
          <p:cNvPr id="45" name="Группа 44"/>
          <p:cNvGrpSpPr/>
          <p:nvPr/>
        </p:nvGrpSpPr>
        <p:grpSpPr>
          <a:xfrm>
            <a:off x="357140" y="2919474"/>
            <a:ext cx="2345741" cy="1825154"/>
            <a:chOff x="3330087" y="1478958"/>
            <a:chExt cx="2345741" cy="1825154"/>
          </a:xfrm>
        </p:grpSpPr>
        <p:sp>
          <p:nvSpPr>
            <p:cNvPr id="46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7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50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1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2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3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8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9" name="Рисунок 48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4" name="AutoShape 3"/>
          <p:cNvSpPr>
            <a:spLocks noChangeArrowheads="1"/>
          </p:cNvSpPr>
          <p:nvPr/>
        </p:nvSpPr>
        <p:spPr bwMode="auto">
          <a:xfrm>
            <a:off x="3215680" y="3068960"/>
            <a:ext cx="7807987" cy="158417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431704" y="3140968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15.01.29 Контролер станочных и слесарных работ</a:t>
            </a:r>
          </a:p>
          <a:p>
            <a:pPr eaLnBrk="0" hangingPunct="0"/>
            <a:r>
              <a:rPr lang="ru-RU" sz="1600" dirty="0"/>
              <a:t>Образование: 9 классов, Срок обучения: 1 год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12851 Комплектовщик </a:t>
            </a:r>
          </a:p>
          <a:p>
            <a:pPr eaLnBrk="0" hangingPunct="0"/>
            <a:r>
              <a:rPr lang="ru-RU" sz="1600" dirty="0"/>
              <a:t>Образование: 9 классов, Срок обучения: 1 год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20190 Архивариус</a:t>
            </a:r>
          </a:p>
          <a:p>
            <a:pPr eaLnBrk="0" hangingPunct="0"/>
            <a:r>
              <a:rPr lang="ru-RU" sz="1600" dirty="0"/>
              <a:t>Образование: 9 классов, Срок обучения: 1 год 10 месяцев</a:t>
            </a:r>
          </a:p>
        </p:txBody>
      </p:sp>
      <p:grpSp>
        <p:nvGrpSpPr>
          <p:cNvPr id="56" name="Группа 55"/>
          <p:cNvGrpSpPr/>
          <p:nvPr/>
        </p:nvGrpSpPr>
        <p:grpSpPr>
          <a:xfrm>
            <a:off x="427718" y="4517505"/>
            <a:ext cx="2327552" cy="1825154"/>
            <a:chOff x="2838100" y="1532087"/>
            <a:chExt cx="2327552" cy="1825154"/>
          </a:xfrm>
        </p:grpSpPr>
        <p:sp>
          <p:nvSpPr>
            <p:cNvPr id="57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58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61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4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9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0" name="Рисунок 59" descr="https://pandia.ru/text/80/648/images/img3_126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6" name="AutoShape 3"/>
          <p:cNvSpPr>
            <a:spLocks noChangeArrowheads="1"/>
          </p:cNvSpPr>
          <p:nvPr/>
        </p:nvSpPr>
        <p:spPr bwMode="auto">
          <a:xfrm>
            <a:off x="3143672" y="4797152"/>
            <a:ext cx="7888401" cy="115212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431704" y="4869160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38.02.04 Коммерция (по отраслям)</a:t>
            </a:r>
          </a:p>
          <a:p>
            <a:pPr eaLnBrk="0" hangingPunct="0"/>
            <a:r>
              <a:rPr lang="ru-RU" sz="1600" dirty="0"/>
              <a:t>Образование: 9 классов, Срок обучения: 1 год 10 месяцев 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20190 Архивариус</a:t>
            </a:r>
          </a:p>
          <a:p>
            <a:pPr eaLnBrk="0" hangingPunct="0"/>
            <a:r>
              <a:rPr lang="ru-RU" sz="1600" dirty="0"/>
              <a:t>Образование: 9 классов, Срок обучения: 1 год 10 месяцев</a:t>
            </a:r>
          </a:p>
        </p:txBody>
      </p:sp>
      <p:sp>
        <p:nvSpPr>
          <p:cNvPr id="40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«Технологический колледж </a:t>
            </a:r>
            <a:r>
              <a:rPr lang="ru-RU" altLang="ru-RU" sz="2000" dirty="0" err="1"/>
              <a:t>им.Н.Д.Кузнецова</a:t>
            </a:r>
            <a:r>
              <a:rPr lang="ru-RU" altLang="ru-RU" sz="2000" dirty="0"/>
              <a:t>»</a:t>
            </a:r>
            <a:endParaRPr lang="en-US" altLang="ru-RU" sz="2000" dirty="0"/>
          </a:p>
        </p:txBody>
      </p:sp>
      <p:pic>
        <p:nvPicPr>
          <p:cNvPr id="7170" name="Picture 2" descr="http://qrcoder.ru/code/?https%3A%2F%2Fscais.ru%2F&amp;4&amp;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606" y="196732"/>
            <a:ext cx="853199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Нижний колонтитул 64"/>
          <p:cNvSpPr>
            <a:spLocks noGrp="1"/>
          </p:cNvSpPr>
          <p:nvPr>
            <p:ph type="ftr" sz="quarter" idx="10"/>
          </p:nvPr>
        </p:nvSpPr>
        <p:spPr>
          <a:xfrm>
            <a:off x="9768408" y="6093296"/>
            <a:ext cx="2235200" cy="320675"/>
          </a:xfrm>
        </p:spPr>
        <p:txBody>
          <a:bodyPr/>
          <a:lstStyle/>
          <a:p>
            <a:r>
              <a:rPr lang="ru-RU" dirty="0">
                <a:hlinkClick r:id="rId6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"</a:t>
            </a:r>
            <a:r>
              <a:rPr lang="ru-RU" altLang="ru-RU" sz="2000" dirty="0" err="1"/>
              <a:t>Большеглушицкий</a:t>
            </a:r>
            <a:r>
              <a:rPr lang="ru-RU" altLang="ru-RU" sz="2000" dirty="0"/>
              <a:t> государственный техникум"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область, с. Большая Глушица, ул. Зеленая, д.9, тел. </a:t>
            </a:r>
            <a:r>
              <a:rPr lang="ru-RU" dirty="0">
                <a:solidFill>
                  <a:schemeClr val="bg1"/>
                </a:solidFill>
              </a:rPr>
              <a:t>+7 846 732-15-87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287688" y="2492896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927648" y="2132856"/>
            <a:ext cx="9052197" cy="136815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5" name="Группа 62"/>
          <p:cNvGrpSpPr/>
          <p:nvPr/>
        </p:nvGrpSpPr>
        <p:grpSpPr>
          <a:xfrm>
            <a:off x="528936" y="1973932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218" name="Picture 2" descr="http://qrcoder.ru/code/?http%3A%2F%2Ftech-bgl.ru%2F%3Fpage_id%3D45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568" y="233951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>
          <a:xfrm>
            <a:off x="9840416" y="6021288"/>
            <a:ext cx="2235200" cy="320675"/>
          </a:xfrm>
        </p:spPr>
        <p:txBody>
          <a:bodyPr/>
          <a:lstStyle/>
          <a:p>
            <a:r>
              <a:rPr lang="ru-RU" dirty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91344" y="200981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автономное профессиональное образовательное учреждение Самарской области «Жигулевский государственный колледж»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445350, Самарская область, г.о. Жигулевск, г. Жигулевск, улица Мира, 22, тел. </a:t>
            </a:r>
            <a:r>
              <a:rPr lang="ru-RU" dirty="0">
                <a:solidFill>
                  <a:schemeClr val="bg1"/>
                </a:solidFill>
              </a:rPr>
              <a:t>+7 848 622-48-07</a:t>
            </a:r>
            <a:endParaRPr lang="en-US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utoShape 3"/>
          <p:cNvSpPr>
            <a:spLocks noChangeArrowheads="1"/>
          </p:cNvSpPr>
          <p:nvPr/>
        </p:nvSpPr>
        <p:spPr bwMode="auto">
          <a:xfrm>
            <a:off x="2927648" y="1268760"/>
            <a:ext cx="8280920" cy="316835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143672" y="1340768"/>
            <a:ext cx="828092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08.01.29 Мастер по ремонту и обслуживанию инженерных систем ЖКХ </a:t>
            </a:r>
          </a:p>
          <a:p>
            <a:pPr eaLnBrk="0" hangingPunct="0"/>
            <a:r>
              <a:rPr lang="ru-RU" sz="1600" dirty="0"/>
              <a:t>Образование: 9 классов, Срок обучения: 1 год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08.02.14 Эксплуатация и обслуживание многоквартирного дома </a:t>
            </a:r>
          </a:p>
          <a:p>
            <a:pPr eaLnBrk="0" hangingPunct="0"/>
            <a:r>
              <a:rPr lang="ru-RU" sz="1600" dirty="0"/>
              <a:t>Образование: 9 классов, Срок обучения: 2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09.02.01 Компьютерные системы и комплексы 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pPr eaLnBrk="0" hangingPunct="0"/>
            <a:r>
              <a:rPr lang="ru-RU" sz="1600" dirty="0"/>
              <a:t>Образование: 9 классов,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13.01.10 Электромонтер по ремонту и обслуживанию электрооборудования (по отраслям)</a:t>
            </a:r>
          </a:p>
          <a:p>
            <a:pPr eaLnBrk="0" hangingPunct="0"/>
            <a:r>
              <a:rPr lang="ru-RU" sz="1600" dirty="0"/>
              <a:t>Образование: 9 классов, Срок обучения: 1 год 10 месяцев</a:t>
            </a:r>
          </a:p>
          <a:p>
            <a:pPr eaLnBrk="0" hangingPunct="0"/>
            <a:endParaRPr lang="ru-RU" sz="1600" dirty="0"/>
          </a:p>
        </p:txBody>
      </p:sp>
      <p:pic>
        <p:nvPicPr>
          <p:cNvPr id="8194" name="Picture 2" descr="http://qrcoder.ru/code/?https%3A%2F%2Fzhrt.ru%2F%E4%EE%F1%F2%F3%EF%ED%E0%FF%F1%F0%E5%E4%E0%2F&amp;4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552" y="186550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Группа 26"/>
          <p:cNvGrpSpPr/>
          <p:nvPr/>
        </p:nvGrpSpPr>
        <p:grpSpPr>
          <a:xfrm>
            <a:off x="335360" y="1484784"/>
            <a:ext cx="2254696" cy="1825154"/>
            <a:chOff x="2838100" y="1507418"/>
            <a:chExt cx="2254696" cy="1825154"/>
          </a:xfrm>
        </p:grpSpPr>
        <p:sp>
          <p:nvSpPr>
            <p:cNvPr id="41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70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7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7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72" name="Рисунок 71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0" name="Нижний колонтитул 39"/>
          <p:cNvSpPr>
            <a:spLocks noGrp="1"/>
          </p:cNvSpPr>
          <p:nvPr>
            <p:ph type="ftr" sz="quarter" idx="10"/>
          </p:nvPr>
        </p:nvSpPr>
        <p:spPr>
          <a:xfrm>
            <a:off x="10128448" y="6165304"/>
            <a:ext cx="2235200" cy="320675"/>
          </a:xfrm>
        </p:spPr>
        <p:txBody>
          <a:bodyPr/>
          <a:lstStyle/>
          <a:p>
            <a:r>
              <a:rPr lang="ru-RU" dirty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47" name="Группа 30"/>
          <p:cNvGrpSpPr/>
          <p:nvPr/>
        </p:nvGrpSpPr>
        <p:grpSpPr>
          <a:xfrm>
            <a:off x="335360" y="4149080"/>
            <a:ext cx="2129642" cy="1825200"/>
            <a:chOff x="3390776" y="1592499"/>
            <a:chExt cx="2129642" cy="1825200"/>
          </a:xfrm>
        </p:grpSpPr>
        <p:sp>
          <p:nvSpPr>
            <p:cNvPr id="56" name="Oval 14"/>
            <p:cNvSpPr>
              <a:spLocks noChangeArrowheads="1"/>
            </p:cNvSpPr>
            <p:nvPr/>
          </p:nvSpPr>
          <p:spPr bwMode="gray">
            <a:xfrm>
              <a:off x="3390776" y="2190706"/>
              <a:ext cx="431821" cy="73739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58" name="Group 28"/>
            <p:cNvGrpSpPr>
              <a:grpSpLocks/>
            </p:cNvGrpSpPr>
            <p:nvPr/>
          </p:nvGrpSpPr>
          <p:grpSpPr bwMode="auto">
            <a:xfrm>
              <a:off x="3590818" y="1592499"/>
              <a:ext cx="1929600" cy="1825200"/>
              <a:chOff x="4166" y="1706"/>
              <a:chExt cx="1252" cy="1252"/>
            </a:xfrm>
          </p:grpSpPr>
          <p:sp>
            <p:nvSpPr>
              <p:cNvPr id="68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9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" name="Oval 32"/>
              <p:cNvSpPr>
                <a:spLocks noChangeArrowheads="1"/>
              </p:cNvSpPr>
              <p:nvPr/>
            </p:nvSpPr>
            <p:spPr bwMode="gray">
              <a:xfrm>
                <a:off x="4262" y="1706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pic>
          <p:nvPicPr>
            <p:cNvPr id="65" name="Рисунок 64" descr="https://pandia.ru/text/80/648/images/img3_126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11"/>
            <a:stretch/>
          </p:blipFill>
          <p:spPr bwMode="auto">
            <a:xfrm>
              <a:off x="4382259" y="1718346"/>
              <a:ext cx="47307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894343" y="2180917"/>
              <a:ext cx="1476686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интеллекта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80" name="AutoShape 3"/>
          <p:cNvSpPr>
            <a:spLocks noChangeArrowheads="1"/>
          </p:cNvSpPr>
          <p:nvPr/>
        </p:nvSpPr>
        <p:spPr bwMode="auto">
          <a:xfrm>
            <a:off x="2999656" y="4725144"/>
            <a:ext cx="8352928" cy="115212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215680" y="4869160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17544 Рабочий по комплексному обслуживанию и ремонту зданий</a:t>
            </a:r>
          </a:p>
          <a:p>
            <a:pPr eaLnBrk="0" hangingPunct="0"/>
            <a:r>
              <a:rPr lang="ru-RU" sz="1600" dirty="0"/>
              <a:t>Образование: требований к образованию нет, Срок обучения: 1 год 10 месяцев</a:t>
            </a:r>
          </a:p>
        </p:txBody>
      </p:sp>
      <p:pic>
        <p:nvPicPr>
          <p:cNvPr id="83" name="Picture 2" descr="http://qrcoder.ru/code/?https%3A%2F%2Fzhrt.ru%2F%E4%EE%F1%F2%F3%EF%ED%E0%FF%F1%F0%E5%E4%E0%2F&amp;4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552" y="188640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07223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«Сергиевский губернский техникум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07368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446540 Самарская область, Сергиевский район, с. Сергиевск, ул. Ленина, дом 15 тел.: +7 846 552-21-30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119587" y="1559826"/>
            <a:ext cx="87541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>
                <a:latin typeface="+mj-lt"/>
              </a:rPr>
              <a:t>Образование: 9 классов  Срок обучения: 3 года 10 месяцев 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44.02.02 Преподавание в начальных классах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071664" y="3068960"/>
            <a:ext cx="87541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44.02.02 Преподавание в начальных классах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</a:p>
          <a:p>
            <a:pPr eaLnBrk="0" hangingPunct="0"/>
            <a:r>
              <a:rPr lang="ru-RU" sz="1600" dirty="0"/>
              <a:t> </a:t>
            </a:r>
          </a:p>
        </p:txBody>
      </p:sp>
      <p:grpSp>
        <p:nvGrpSpPr>
          <p:cNvPr id="2" name="Группа 26"/>
          <p:cNvGrpSpPr/>
          <p:nvPr/>
        </p:nvGrpSpPr>
        <p:grpSpPr>
          <a:xfrm>
            <a:off x="407368" y="1196752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0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1" name="Рисунок 30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" name="Группа 35"/>
          <p:cNvGrpSpPr/>
          <p:nvPr/>
        </p:nvGrpSpPr>
        <p:grpSpPr>
          <a:xfrm>
            <a:off x="335360" y="2924944"/>
            <a:ext cx="2390643" cy="1825154"/>
            <a:chOff x="8210934" y="1625686"/>
            <a:chExt cx="2390643" cy="1825154"/>
          </a:xfrm>
        </p:grpSpPr>
        <p:sp>
          <p:nvSpPr>
            <p:cNvPr id="37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4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9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1" name="Рисунок 40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3" name="AutoShape 3"/>
          <p:cNvSpPr>
            <a:spLocks noChangeArrowheads="1"/>
          </p:cNvSpPr>
          <p:nvPr/>
        </p:nvSpPr>
        <p:spPr bwMode="auto">
          <a:xfrm>
            <a:off x="2855640" y="2924944"/>
            <a:ext cx="8805204" cy="136815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412776"/>
            <a:ext cx="8856219" cy="129614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pic>
        <p:nvPicPr>
          <p:cNvPr id="10242" name="Picture 2" descr="http://qrcoder.ru/code/?http%3A%2F%2Fwww.%F1%E3%F263.%F0%F4%2Findex%2Finformacija_o_nabore_abiturientov_s_invalidnostju_i_ovz%2F0-497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04" y="172178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Нижний колонтитул 28"/>
          <p:cNvSpPr>
            <a:spLocks noGrp="1"/>
          </p:cNvSpPr>
          <p:nvPr>
            <p:ph type="ftr" sz="quarter" idx="10"/>
          </p:nvPr>
        </p:nvSpPr>
        <p:spPr>
          <a:xfrm>
            <a:off x="9768408" y="6237312"/>
            <a:ext cx="2235200" cy="320675"/>
          </a:xfrm>
        </p:spPr>
        <p:txBody>
          <a:bodyPr/>
          <a:lstStyle/>
          <a:p>
            <a:r>
              <a:rPr lang="ru-RU" dirty="0">
                <a:hlinkClick r:id="rId5" action="ppaction://hlinksldjump"/>
              </a:rPr>
              <a:t>К оглавлению</a:t>
            </a:r>
            <a:endParaRPr lang="en-US" altLang="ru-RU" dirty="0"/>
          </a:p>
        </p:txBody>
      </p:sp>
      <p:grpSp>
        <p:nvGrpSpPr>
          <p:cNvPr id="36" name="Группа 30"/>
          <p:cNvGrpSpPr/>
          <p:nvPr/>
        </p:nvGrpSpPr>
        <p:grpSpPr>
          <a:xfrm>
            <a:off x="335360" y="4653136"/>
            <a:ext cx="2129642" cy="1825200"/>
            <a:chOff x="3390776" y="1592499"/>
            <a:chExt cx="2129642" cy="1825200"/>
          </a:xfrm>
        </p:grpSpPr>
        <p:sp>
          <p:nvSpPr>
            <p:cNvPr id="38" name="Oval 14"/>
            <p:cNvSpPr>
              <a:spLocks noChangeArrowheads="1"/>
            </p:cNvSpPr>
            <p:nvPr/>
          </p:nvSpPr>
          <p:spPr bwMode="gray">
            <a:xfrm>
              <a:off x="3390776" y="2190706"/>
              <a:ext cx="431821" cy="73739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5" name="Group 28"/>
            <p:cNvGrpSpPr>
              <a:grpSpLocks/>
            </p:cNvGrpSpPr>
            <p:nvPr/>
          </p:nvGrpSpPr>
          <p:grpSpPr bwMode="auto">
            <a:xfrm>
              <a:off x="3590818" y="1592499"/>
              <a:ext cx="1929600" cy="1825200"/>
              <a:chOff x="4166" y="1706"/>
              <a:chExt cx="1252" cy="1252"/>
            </a:xfrm>
          </p:grpSpPr>
          <p:sp>
            <p:nvSpPr>
              <p:cNvPr id="49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1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2" name="Oval 32"/>
              <p:cNvSpPr>
                <a:spLocks noChangeArrowheads="1"/>
              </p:cNvSpPr>
              <p:nvPr/>
            </p:nvSpPr>
            <p:spPr bwMode="gray">
              <a:xfrm>
                <a:off x="4262" y="1706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pic>
          <p:nvPicPr>
            <p:cNvPr id="47" name="Рисунок 46" descr="https://pandia.ru/text/80/648/images/img3_126.jpg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11"/>
            <a:stretch/>
          </p:blipFill>
          <p:spPr bwMode="auto">
            <a:xfrm>
              <a:off x="4382259" y="1718346"/>
              <a:ext cx="473075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8" name="Text Box 38"/>
            <p:cNvSpPr txBox="1">
              <a:spLocks noChangeArrowheads="1"/>
            </p:cNvSpPr>
            <p:nvPr/>
          </p:nvSpPr>
          <p:spPr bwMode="gray">
            <a:xfrm>
              <a:off x="3894343" y="2180917"/>
              <a:ext cx="1476686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интеллекта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2999656" y="4797152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14522 Мойщик посуды </a:t>
            </a:r>
          </a:p>
          <a:p>
            <a:pPr eaLnBrk="0" hangingPunct="0"/>
            <a:r>
              <a:rPr lang="ru-RU" sz="1600" dirty="0"/>
              <a:t>Образование: требований к образованию нет, Срок обучения: 1 год 10 месяцев</a:t>
            </a: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19262 Уборщик территорий</a:t>
            </a:r>
          </a:p>
          <a:p>
            <a:pPr eaLnBrk="0" hangingPunct="0"/>
            <a:r>
              <a:rPr lang="ru-RU" sz="1600" dirty="0"/>
              <a:t>Образование: требований к образованию нет Срок обучения: 1 год 10 месяцев</a:t>
            </a:r>
          </a:p>
        </p:txBody>
      </p:sp>
      <p:sp>
        <p:nvSpPr>
          <p:cNvPr id="54" name="AutoShape 3"/>
          <p:cNvSpPr>
            <a:spLocks noChangeArrowheads="1"/>
          </p:cNvSpPr>
          <p:nvPr/>
        </p:nvSpPr>
        <p:spPr bwMode="auto">
          <a:xfrm>
            <a:off x="2711624" y="4653136"/>
            <a:ext cx="8928992" cy="151216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1190" y="193225"/>
            <a:ext cx="10871200" cy="900113"/>
          </a:xfrm>
        </p:spPr>
        <p:txBody>
          <a:bodyPr/>
          <a:lstStyle/>
          <a:p>
            <a:pPr algn="l"/>
            <a:r>
              <a:rPr lang="ru-RU" altLang="ru-RU" dirty="0"/>
              <a:t>Перечень ПОО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21097" y="996158"/>
            <a:ext cx="7685310" cy="880502"/>
            <a:chOff x="3647728" y="2378006"/>
            <a:chExt cx="7685310" cy="880502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3647728" y="2378006"/>
              <a:ext cx="7685310" cy="880502"/>
              <a:chOff x="1296" y="1824"/>
              <a:chExt cx="3001" cy="432"/>
            </a:xfrm>
            <a:solidFill>
              <a:srgbClr val="FF0000"/>
            </a:solidFill>
          </p:grpSpPr>
          <p:sp>
            <p:nvSpPr>
              <p:cNvPr id="88112" name="AutoShape 48"/>
              <p:cNvSpPr>
                <a:spLocks noChangeArrowheads="1"/>
              </p:cNvSpPr>
              <p:nvPr/>
            </p:nvSpPr>
            <p:spPr bwMode="gray">
              <a:xfrm>
                <a:off x="1561" y="1917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3" name="AutoShape 4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4" name="Text Box 50"/>
              <p:cNvSpPr txBox="1">
                <a:spLocks noChangeArrowheads="1"/>
              </p:cNvSpPr>
              <p:nvPr/>
            </p:nvSpPr>
            <p:spPr bwMode="gray">
              <a:xfrm>
                <a:off x="1714" y="1942"/>
                <a:ext cx="2160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ru-RU" b="1" dirty="0">
                    <a:solidFill>
                      <a:schemeClr val="bg1"/>
                    </a:solidFill>
                  </a:rPr>
                  <a:t>Для лиц с нарушением слуха</a:t>
                </a:r>
                <a:endParaRPr lang="en-US" alt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115" name="Text Box 5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pic>
          <p:nvPicPr>
            <p:cNvPr id="36" name="Рисунок 35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10377814" y="2545282"/>
              <a:ext cx="668157" cy="6318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441190" y="1863776"/>
            <a:ext cx="11377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 Black" panose="020B0A04020102020204" pitchFamily="34" charset="0"/>
              </a:rPr>
              <a:t>Самарское территориальное управление</a:t>
            </a:r>
          </a:p>
          <a:p>
            <a:pPr eaLnBrk="0" hangingPunct="0"/>
            <a:r>
              <a:rPr lang="ru-RU" dirty="0">
                <a:hlinkClick r:id="rId3" action="ppaction://hlinksldjump"/>
              </a:rPr>
              <a:t>государственное бюджетное профессиональное образовательное учреждение Самарской области "Самарский государственный колледж сервисных технологий и дизайна" </a:t>
            </a:r>
            <a:endParaRPr lang="ru-RU" dirty="0"/>
          </a:p>
          <a:p>
            <a:pPr eaLnBrk="0" hangingPunct="0"/>
            <a:endParaRPr lang="ru-RU" dirty="0"/>
          </a:p>
          <a:p>
            <a:pPr eaLnBrk="0" hangingPunct="0"/>
            <a:r>
              <a:rPr lang="ru-RU" dirty="0">
                <a:hlinkClick r:id="rId4" action="ppaction://hlinksldjump"/>
              </a:rPr>
              <a:t>государственное бюджетное профессиональное образовательное учреждение "Самарский медицинский колледж им. </a:t>
            </a:r>
            <a:r>
              <a:rPr lang="ru-RU" dirty="0" err="1">
                <a:hlinkClick r:id="rId4" action="ppaction://hlinksldjump"/>
              </a:rPr>
              <a:t>Н.Ляпиной</a:t>
            </a:r>
            <a:r>
              <a:rPr lang="ru-RU" dirty="0">
                <a:hlinkClick r:id="rId4" action="ppaction://hlinksldjump"/>
              </a:rPr>
              <a:t>" </a:t>
            </a:r>
            <a:endParaRPr lang="ru-RU" dirty="0"/>
          </a:p>
          <a:p>
            <a:pPr eaLnBrk="0" hangingPunct="0"/>
            <a:r>
              <a:rPr lang="ru-RU" dirty="0" err="1">
                <a:hlinkClick r:id="rId5" action="ppaction://hlinksldjump"/>
              </a:rPr>
              <a:t>Безенчукский</a:t>
            </a:r>
            <a:r>
              <a:rPr lang="ru-RU" dirty="0">
                <a:hlinkClick r:id="rId5" action="ppaction://hlinksldjump"/>
              </a:rPr>
              <a:t> филиал</a:t>
            </a:r>
            <a:endParaRPr lang="ru-RU" dirty="0"/>
          </a:p>
          <a:p>
            <a:pPr eaLnBrk="0" hangingPunct="0"/>
            <a:endParaRPr lang="ru-RU" dirty="0"/>
          </a:p>
          <a:p>
            <a:pPr eaLnBrk="0" hangingPunct="0"/>
            <a:r>
              <a:rPr lang="ru-RU" dirty="0">
                <a:hlinkClick r:id="rId6" action="ppaction://hlinksldjump"/>
              </a:rPr>
              <a:t>государственное бюджетное образовательное учреждение Самарской области «Самарский машиностроительный колледж»</a:t>
            </a:r>
            <a:endParaRPr lang="ru-RU" dirty="0"/>
          </a:p>
          <a:p>
            <a:pPr eaLnBrk="0" hangingPunct="0"/>
            <a:endParaRPr lang="ru-RU" dirty="0"/>
          </a:p>
          <a:p>
            <a:pPr eaLnBrk="0" hangingPunct="0"/>
            <a:r>
              <a:rPr lang="ru-RU" altLang="ru-RU" dirty="0">
                <a:hlinkClick r:id="rId7" action="ppaction://hlinksldjump"/>
              </a:rPr>
              <a:t>государственное автономное профессиональное образовательное учреждение Самарской области "Самарский металлургический колледж»</a:t>
            </a:r>
            <a:endParaRPr lang="ru-RU" altLang="ru-RU" dirty="0"/>
          </a:p>
          <a:p>
            <a:pPr eaLnBrk="0" hangingPunct="0"/>
            <a:endParaRPr lang="ru-RU" altLang="ru-RU" dirty="0"/>
          </a:p>
          <a:p>
            <a:pPr eaLnBrk="0" hangingPunct="0"/>
            <a:r>
              <a:rPr lang="ru-RU" dirty="0">
                <a:hlinkClick r:id="rId8" action="ppaction://hlinksldjump"/>
              </a:rPr>
              <a:t>государственное бюджетное профессиональное образовательное учреждение Самарской области «Самарский техникум кулинарного искусства»</a:t>
            </a:r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123317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407368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446540 Самарская область, Сергиевский район, с. Сергиевск, ул. Ленина, дом 15 тел.: +7 846 552-21-30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287169" y="1385107"/>
            <a:ext cx="87541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>
                <a:latin typeface="+mj-lt"/>
              </a:rPr>
              <a:t>Образование: 9 классов  Срок обучения: 3 года 10 месяцев</a:t>
            </a:r>
          </a:p>
          <a:p>
            <a:pPr eaLnBrk="0" hangingPunct="0"/>
            <a:endParaRPr lang="ru-RU" sz="1600" b="1" dirty="0"/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44.02.02 Преподавание в начальных классах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143672" y="4293096"/>
            <a:ext cx="87541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44.02.01 Дошкольное образование</a:t>
            </a:r>
          </a:p>
          <a:p>
            <a:pPr eaLnBrk="0" hangingPunct="0"/>
            <a:r>
              <a:rPr lang="ru-RU" sz="1600" dirty="0">
                <a:latin typeface="+mj-lt"/>
              </a:rPr>
              <a:t>Образование: 9 классов  Срок обучения: 3 года 10 месяцев</a:t>
            </a:r>
          </a:p>
          <a:p>
            <a:pPr eaLnBrk="0" hangingPunct="0"/>
            <a:endParaRPr lang="ru-RU" sz="1600" dirty="0">
              <a:latin typeface="+mj-lt"/>
            </a:endParaRP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44.02.02 Преподавание в начальных классах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 </a:t>
            </a:r>
          </a:p>
        </p:txBody>
      </p:sp>
      <p:sp>
        <p:nvSpPr>
          <p:cNvPr id="63" name="AutoShape 3"/>
          <p:cNvSpPr>
            <a:spLocks noChangeArrowheads="1"/>
          </p:cNvSpPr>
          <p:nvPr/>
        </p:nvSpPr>
        <p:spPr bwMode="auto">
          <a:xfrm>
            <a:off x="3053195" y="3833706"/>
            <a:ext cx="8805204" cy="233159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3083705" y="1326638"/>
            <a:ext cx="8856219" cy="2132989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7" name="Группа 44"/>
          <p:cNvGrpSpPr/>
          <p:nvPr/>
        </p:nvGrpSpPr>
        <p:grpSpPr>
          <a:xfrm>
            <a:off x="191344" y="1556792"/>
            <a:ext cx="2345741" cy="1825154"/>
            <a:chOff x="3330087" y="1478958"/>
            <a:chExt cx="2345741" cy="1825154"/>
          </a:xfrm>
        </p:grpSpPr>
        <p:sp>
          <p:nvSpPr>
            <p:cNvPr id="29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6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4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8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5" name="Рисунок 44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1" name="Группа 55"/>
          <p:cNvGrpSpPr/>
          <p:nvPr/>
        </p:nvGrpSpPr>
        <p:grpSpPr>
          <a:xfrm>
            <a:off x="335360" y="4149080"/>
            <a:ext cx="2327552" cy="1825154"/>
            <a:chOff x="2838100" y="1532087"/>
            <a:chExt cx="2327552" cy="1825154"/>
          </a:xfrm>
        </p:grpSpPr>
        <p:sp>
          <p:nvSpPr>
            <p:cNvPr id="52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53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5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4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6" name="Рисунок 55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8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«Сергиевский губернский техникум</a:t>
            </a:r>
            <a:endParaRPr lang="en-US" altLang="ru-RU" sz="2000" dirty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>
          <a:xfrm>
            <a:off x="9768408" y="6165304"/>
            <a:ext cx="2235200" cy="320675"/>
          </a:xfrm>
        </p:spPr>
        <p:txBody>
          <a:bodyPr/>
          <a:lstStyle/>
          <a:p>
            <a:r>
              <a:rPr lang="ru-RU" dirty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  <p:pic>
        <p:nvPicPr>
          <p:cNvPr id="2050" name="Picture 2" descr="http://qrcoder.ru/code/?https%3A%2F%2Fsgt.minobr63.ru%2Fabitur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670" y="83785"/>
            <a:ext cx="1017310" cy="101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"Самарской техникум авиационного и промышленного машиностроения имени Д.И. Козлова"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07368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 Самара, Старый переулок, д. 6  тел.: +7 846 955-22-11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271490" y="2702612"/>
            <a:ext cx="7347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15.01.34 Фрезеровщик на станках с ЧПУ</a:t>
            </a:r>
          </a:p>
          <a:p>
            <a:pPr eaLnBrk="0" hangingPunct="0"/>
            <a:r>
              <a:rPr lang="ru-RU" sz="1600" dirty="0"/>
              <a:t>Образование: 9 классов  Срок обучения: 1 год 10 месяцев</a:t>
            </a: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3026980" y="2451470"/>
            <a:ext cx="8856219" cy="122324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pic>
        <p:nvPicPr>
          <p:cNvPr id="11266" name="Picture 2" descr="http://qrcoder.ru/code/?https%3A%2F%2Fstapm.ru%2Fstorage%2Fprograms%2F46%2Fdocuments%2Fprofoperator.pdf&amp;4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242" y="266542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407368" y="2153974"/>
            <a:ext cx="2254696" cy="1825154"/>
            <a:chOff x="2838100" y="1507418"/>
            <a:chExt cx="2254696" cy="1825154"/>
          </a:xfrm>
        </p:grpSpPr>
        <p:sp>
          <p:nvSpPr>
            <p:cNvPr id="30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1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4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2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3" name="Рисунок 32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2" name="Нижний колонтитул 41"/>
          <p:cNvSpPr>
            <a:spLocks noGrp="1"/>
          </p:cNvSpPr>
          <p:nvPr>
            <p:ph type="ftr" sz="quarter" idx="10"/>
          </p:nvPr>
        </p:nvSpPr>
        <p:spPr>
          <a:xfrm>
            <a:off x="9768408" y="6093296"/>
            <a:ext cx="2235200" cy="320675"/>
          </a:xfrm>
        </p:spPr>
        <p:txBody>
          <a:bodyPr/>
          <a:lstStyle/>
          <a:p>
            <a:r>
              <a:rPr lang="ru-RU" dirty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"Самарский </a:t>
            </a:r>
            <a:r>
              <a:rPr lang="ru-RU" altLang="ru-RU" sz="2000" dirty="0" err="1"/>
              <a:t>торгово</a:t>
            </a:r>
            <a:r>
              <a:rPr lang="ru-RU" altLang="ru-RU" sz="2000" dirty="0"/>
              <a:t> - экономический колледж"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28740" y="644720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Самара, ул. Советской Армии, 19  тел.: +7 846 262-22-78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27648" y="1700808"/>
            <a:ext cx="881654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38.02.01 Экономика и бухгалтерский учет (по отраслям) 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</a:t>
            </a:r>
          </a:p>
          <a:p>
            <a:pPr eaLnBrk="0" hangingPunct="0"/>
            <a:r>
              <a:rPr lang="ru-RU" sz="1600" dirty="0"/>
              <a:t>Образование: 11 классов  Срок обучения: 2 года 10 месяцев</a:t>
            </a:r>
          </a:p>
          <a:p>
            <a:pPr eaLnBrk="0" hangingPunct="0"/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38.02.04 Коммерция (по отраслям)</a:t>
            </a:r>
          </a:p>
          <a:p>
            <a:pPr eaLnBrk="0" hangingPunct="0"/>
            <a:r>
              <a:rPr lang="ru-RU" sz="1600" dirty="0"/>
              <a:t>Образование: 9 классов  Срок обучения: 2 года 10 месяцев</a:t>
            </a:r>
          </a:p>
          <a:p>
            <a:pPr eaLnBrk="0" hangingPunct="0"/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38.02.05 Товароведение и экспертиза качества потребительских товаров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</a:t>
            </a:r>
          </a:p>
          <a:p>
            <a:pPr eaLnBrk="0" hangingPunct="0"/>
            <a:r>
              <a:rPr lang="ru-RU" sz="1600" dirty="0"/>
              <a:t>Образование: 11классов  Срок обучения: 2 года 10 месяцев</a:t>
            </a:r>
          </a:p>
          <a:p>
            <a:pPr eaLnBrk="0" hangingPunct="0"/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38.02.06 Финансы</a:t>
            </a:r>
          </a:p>
          <a:p>
            <a:pPr eaLnBrk="0" hangingPunct="0"/>
            <a:r>
              <a:rPr lang="ru-RU" sz="1600" dirty="0"/>
              <a:t>Образование: 9 классов  Срок обучения: 2 года 10 месяцев</a:t>
            </a: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783632" y="1556792"/>
            <a:ext cx="8856219" cy="345638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407368" y="1556792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050" name="Picture 2" descr="http://qrcoder.ru/code/?https%3A%2F%2Fsam-tek.ru%2Fprofessionalnoe-obuchenie-invalidov-i-lits-s-ovz.html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796" y="175015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Нижний колонтитул 28"/>
          <p:cNvSpPr>
            <a:spLocks noGrp="1"/>
          </p:cNvSpPr>
          <p:nvPr>
            <p:ph type="ftr" sz="quarter" idx="10"/>
          </p:nvPr>
        </p:nvSpPr>
        <p:spPr>
          <a:xfrm>
            <a:off x="9696400" y="6093296"/>
            <a:ext cx="2235200" cy="320675"/>
          </a:xfrm>
        </p:spPr>
        <p:txBody>
          <a:bodyPr/>
          <a:lstStyle/>
          <a:p>
            <a:r>
              <a:rPr lang="ru-RU" dirty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"Самарский </a:t>
            </a:r>
            <a:r>
              <a:rPr lang="ru-RU" altLang="ru-RU" sz="2000" dirty="0" err="1"/>
              <a:t>торгово</a:t>
            </a:r>
            <a:r>
              <a:rPr lang="ru-RU" altLang="ru-RU" sz="2000" dirty="0"/>
              <a:t> - экономический колледж"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48717" y="6455479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Самара, ул. Советской Армии, 19  тел.: +7 846 262-22-78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15"/>
          <p:cNvGrpSpPr/>
          <p:nvPr/>
        </p:nvGrpSpPr>
        <p:grpSpPr>
          <a:xfrm>
            <a:off x="407368" y="1700808"/>
            <a:ext cx="2327552" cy="1825154"/>
            <a:chOff x="2838100" y="1532087"/>
            <a:chExt cx="2327552" cy="1825154"/>
          </a:xfrm>
        </p:grpSpPr>
        <p:sp>
          <p:nvSpPr>
            <p:cNvPr id="17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21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4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9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0" name="Рисунок 19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2" name="AutoShape 3"/>
          <p:cNvSpPr>
            <a:spLocks noChangeArrowheads="1"/>
          </p:cNvSpPr>
          <p:nvPr/>
        </p:nvSpPr>
        <p:spPr bwMode="auto">
          <a:xfrm>
            <a:off x="2999656" y="2060849"/>
            <a:ext cx="8856219" cy="266429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215680" y="2204864"/>
            <a:ext cx="87541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38.02.01 Экономика и бухгалтерский учет (по отраслям) 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</a:t>
            </a:r>
          </a:p>
          <a:p>
            <a:pPr eaLnBrk="0" hangingPunct="0"/>
            <a:r>
              <a:rPr lang="ru-RU" sz="1600" dirty="0"/>
              <a:t>Образование: 11 классов  Срок обучения: 2 года 10 месяцев</a:t>
            </a:r>
          </a:p>
          <a:p>
            <a:pPr eaLnBrk="0" hangingPunct="0"/>
            <a:endParaRPr lang="ru-RU" sz="1600" dirty="0"/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38.02.04 Коммерция (по отраслям)</a:t>
            </a:r>
          </a:p>
          <a:p>
            <a:pPr eaLnBrk="0" hangingPunct="0"/>
            <a:r>
              <a:rPr lang="ru-RU" sz="1600" dirty="0"/>
              <a:t>Образование: 9 классов  Срок обучения: 2 года 10 месяцев</a:t>
            </a:r>
          </a:p>
          <a:p>
            <a:pPr eaLnBrk="0" hangingPunct="0"/>
            <a:endParaRPr lang="ru-RU" sz="1600" dirty="0"/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38.02.06 Финансы</a:t>
            </a:r>
          </a:p>
          <a:p>
            <a:pPr eaLnBrk="0" hangingPunct="0"/>
            <a:r>
              <a:rPr lang="ru-RU" sz="1600" dirty="0"/>
              <a:t>Образование: 9 классов  Срок обучения: 2 года 10 месяцев</a:t>
            </a:r>
          </a:p>
          <a:p>
            <a:pPr eaLnBrk="0" hangingPunct="0"/>
            <a:endParaRPr lang="ru-RU" sz="1600" dirty="0"/>
          </a:p>
        </p:txBody>
      </p:sp>
      <p:pic>
        <p:nvPicPr>
          <p:cNvPr id="27" name="Picture 2" descr="http://qrcoder.ru/code/?https%3A%2F%2Fsam-tek.ru%2Fprofessionalnoe-obuchenie-invalidov-i-lits-s-ovz.html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796" y="175015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Нижний колонтитул 17"/>
          <p:cNvSpPr>
            <a:spLocks noGrp="1"/>
          </p:cNvSpPr>
          <p:nvPr>
            <p:ph type="ftr" sz="quarter" idx="10"/>
          </p:nvPr>
        </p:nvSpPr>
        <p:spPr>
          <a:xfrm>
            <a:off x="9768408" y="5949280"/>
            <a:ext cx="2235200" cy="320675"/>
          </a:xfrm>
        </p:spPr>
        <p:txBody>
          <a:bodyPr/>
          <a:lstStyle/>
          <a:p>
            <a:r>
              <a:rPr lang="ru-RU" dirty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"Самарский </a:t>
            </a:r>
            <a:r>
              <a:rPr lang="ru-RU" altLang="ru-RU" sz="2000" dirty="0" err="1"/>
              <a:t>торгово</a:t>
            </a:r>
            <a:r>
              <a:rPr lang="ru-RU" altLang="ru-RU" sz="2000" dirty="0"/>
              <a:t> - экономический колледж"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25213" y="6452501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Самара, ул. Советской Армии, 19  тел.: +7 846 262-22-78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24"/>
          <p:cNvGrpSpPr/>
          <p:nvPr/>
        </p:nvGrpSpPr>
        <p:grpSpPr>
          <a:xfrm>
            <a:off x="287129" y="1885582"/>
            <a:ext cx="2345741" cy="1825154"/>
            <a:chOff x="3330087" y="1478958"/>
            <a:chExt cx="2345741" cy="1825154"/>
          </a:xfrm>
        </p:grpSpPr>
        <p:sp>
          <p:nvSpPr>
            <p:cNvPr id="26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3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9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0" name="Рисунок 29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3" name="AutoShape 3"/>
          <p:cNvSpPr>
            <a:spLocks noChangeArrowheads="1"/>
          </p:cNvSpPr>
          <p:nvPr/>
        </p:nvSpPr>
        <p:spPr bwMode="auto">
          <a:xfrm>
            <a:off x="2770954" y="1556792"/>
            <a:ext cx="8856219" cy="367240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019786" y="1913280"/>
            <a:ext cx="875419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38.02.01 Экономика и бухгалтерский учет (по отраслям) 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</a:t>
            </a:r>
          </a:p>
          <a:p>
            <a:pPr eaLnBrk="0" hangingPunct="0"/>
            <a:r>
              <a:rPr lang="ru-RU" sz="1600" dirty="0"/>
              <a:t>Образование: 11 классов  Срок обучения: 2 года 10 месяцев</a:t>
            </a:r>
          </a:p>
          <a:p>
            <a:pPr eaLnBrk="0" hangingPunct="0"/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38.02.04 Коммерция (по отраслям)</a:t>
            </a:r>
          </a:p>
          <a:p>
            <a:pPr eaLnBrk="0" hangingPunct="0"/>
            <a:r>
              <a:rPr lang="ru-RU" sz="1600" dirty="0"/>
              <a:t>Образование: 9 классов  Срок обучения: 2 года 10 месяцев</a:t>
            </a:r>
          </a:p>
          <a:p>
            <a:pPr eaLnBrk="0" hangingPunct="0"/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38.02.05 Товароведение и экспертиза качества потребительских товаров</a:t>
            </a:r>
          </a:p>
          <a:p>
            <a:pPr eaLnBrk="0" hangingPunct="0"/>
            <a:r>
              <a:rPr lang="ru-RU" sz="1600" dirty="0"/>
              <a:t>Образование: 9 классов  Срок обучения: 3 года 10 месяцев</a:t>
            </a:r>
          </a:p>
          <a:p>
            <a:pPr eaLnBrk="0" hangingPunct="0"/>
            <a:r>
              <a:rPr lang="ru-RU" sz="1600" dirty="0"/>
              <a:t>Образование: 11классов  Срок обучения: 2 года 10 месяцев</a:t>
            </a:r>
          </a:p>
          <a:p>
            <a:pPr eaLnBrk="0" hangingPunct="0"/>
            <a:endParaRPr lang="ru-RU" sz="1600" dirty="0">
              <a:latin typeface="Arial Black" panose="020B0A04020102020204" pitchFamily="34" charset="0"/>
            </a:endParaRPr>
          </a:p>
          <a:p>
            <a:pPr eaLnBrk="0" hangingPunct="0"/>
            <a:r>
              <a:rPr lang="ru-RU" sz="1600" dirty="0">
                <a:latin typeface="Arial Black" panose="020B0A04020102020204" pitchFamily="34" charset="0"/>
              </a:rPr>
              <a:t>38.02.06 Финансы</a:t>
            </a:r>
          </a:p>
          <a:p>
            <a:pPr eaLnBrk="0" hangingPunct="0"/>
            <a:r>
              <a:rPr lang="ru-RU" sz="1600" dirty="0"/>
              <a:t>Образование: 9 классов  Срок обучения: 2 года 10 месяцев</a:t>
            </a:r>
          </a:p>
        </p:txBody>
      </p:sp>
      <p:pic>
        <p:nvPicPr>
          <p:cNvPr id="27" name="Picture 2" descr="http://qrcoder.ru/code/?https%3A%2F%2Fsam-tek.ru%2Fprofessionalnoe-obuchenie-invalidov-i-lits-s-ovz.html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796" y="175015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>
          <a:xfrm>
            <a:off x="9696400" y="6021288"/>
            <a:ext cx="2235200" cy="320675"/>
          </a:xfrm>
        </p:spPr>
        <p:txBody>
          <a:bodyPr/>
          <a:lstStyle/>
          <a:p>
            <a:r>
              <a:rPr lang="ru-RU" dirty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33224665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образовательное учреждение Самарской области "Самарский техникум промышленных технологий"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07368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 Самара, пр. Кирова, 321 тел.: +7 9674812026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894900" y="1376959"/>
            <a:ext cx="87541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r>
              <a:rPr lang="ru-RU" sz="1600" dirty="0"/>
              <a:t> </a:t>
            </a:r>
          </a:p>
          <a:p>
            <a:pPr eaLnBrk="0" hangingPunct="0"/>
            <a:r>
              <a:rPr lang="ru-RU" sz="1600" dirty="0"/>
              <a:t> </a:t>
            </a:r>
          </a:p>
          <a:p>
            <a:pPr eaLnBrk="0" hangingPunct="0"/>
            <a:endParaRPr lang="ru-RU" sz="1600" b="1" dirty="0">
              <a:latin typeface="+mj-lt"/>
            </a:endParaRPr>
          </a:p>
          <a:p>
            <a:pPr eaLnBrk="0" hangingPunct="0"/>
            <a:r>
              <a:rPr lang="ru-RU" sz="1600" dirty="0">
                <a:latin typeface="+mj-lt"/>
              </a:rPr>
              <a:t> </a:t>
            </a:r>
          </a:p>
          <a:p>
            <a:pPr eaLnBrk="0" hangingPunct="0"/>
            <a:endParaRPr lang="ru-RU" sz="1600" dirty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196752"/>
            <a:ext cx="8856219" cy="446449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407368" y="1268760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7" name="Прямоугольник 56"/>
          <p:cNvSpPr/>
          <p:nvPr/>
        </p:nvSpPr>
        <p:spPr>
          <a:xfrm>
            <a:off x="2999656" y="4797152"/>
            <a:ext cx="8754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143672" y="1412776"/>
            <a:ext cx="852060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08.01.26 Мастер по ремонту и обслуживанию инженерных систем жилищно-коммунального хозяйства</a:t>
            </a:r>
          </a:p>
          <a:p>
            <a:r>
              <a:rPr lang="ru-RU" sz="1600" dirty="0"/>
              <a:t>Образование: 9 классов  Срок обучения: 3 года 10 месяцев</a:t>
            </a:r>
          </a:p>
          <a:p>
            <a:r>
              <a:rPr lang="ru-RU" sz="1600" dirty="0">
                <a:latin typeface="Arial Black" panose="020B0A04020102020204" pitchFamily="34" charset="0"/>
              </a:rPr>
              <a:t>13.02.11 Техническая эксплуатация и обслуживание электрического и электромеханического оборудования</a:t>
            </a:r>
          </a:p>
          <a:p>
            <a:r>
              <a:rPr lang="ru-RU" sz="1600" dirty="0"/>
              <a:t>Образование: 9 классов  Срок обучения: 3 года 10 месяцев</a:t>
            </a:r>
          </a:p>
          <a:p>
            <a:r>
              <a:rPr lang="ru-RU" sz="1600" dirty="0"/>
              <a:t>Образование: 11 классов  Срок обучения: 3 года 10 месяцев</a:t>
            </a:r>
          </a:p>
          <a:p>
            <a:r>
              <a:rPr lang="ru-RU" sz="1600" dirty="0">
                <a:latin typeface="Arial Black" panose="020B0A04020102020204" pitchFamily="34" charset="0"/>
              </a:rPr>
              <a:t>13.01.10 Электромонтер по ремонту и обслуживанию электрооборудования</a:t>
            </a:r>
          </a:p>
          <a:p>
            <a:r>
              <a:rPr lang="ru-RU" sz="1600" dirty="0"/>
              <a:t>Образование: 9 классов  Срок обучения: 2 года 10 месяцев</a:t>
            </a:r>
          </a:p>
          <a:p>
            <a:r>
              <a:rPr lang="ru-RU" sz="1600" dirty="0">
                <a:latin typeface="Arial Black" panose="020B0A04020102020204" pitchFamily="34" charset="0"/>
              </a:rPr>
              <a:t>21.02.05 Земельно-имущественные отношения</a:t>
            </a:r>
          </a:p>
          <a:p>
            <a:r>
              <a:rPr lang="ru-RU" sz="1600" dirty="0"/>
              <a:t>Образование: 9 классов  Срок обучения: 2 года 10 месяцев</a:t>
            </a:r>
          </a:p>
          <a:p>
            <a:r>
              <a:rPr lang="ru-RU" sz="1600" dirty="0">
                <a:latin typeface="Arial Black" panose="020B0A04020102020204" pitchFamily="34" charset="0"/>
              </a:rPr>
              <a:t>39.02.01 Социальная работа</a:t>
            </a:r>
          </a:p>
          <a:p>
            <a:r>
              <a:rPr lang="ru-RU" sz="1600" dirty="0"/>
              <a:t>Образование: 9 классов  Срок обучения: 2 года 10 месяцев</a:t>
            </a:r>
          </a:p>
          <a:p>
            <a:r>
              <a:rPr lang="ru-RU" sz="1600" dirty="0">
                <a:latin typeface="Arial Black" panose="020B0A04020102020204" pitchFamily="34" charset="0"/>
              </a:rPr>
              <a:t>46.02.01 Документационное обеспечение управления и архивоведение</a:t>
            </a:r>
          </a:p>
          <a:p>
            <a:r>
              <a:rPr lang="ru-RU" sz="1600" dirty="0"/>
              <a:t>Образование: 9 классов  Срок обучения: 2 года 10 месяцев</a:t>
            </a:r>
          </a:p>
          <a:p>
            <a:endParaRPr lang="ru-RU" sz="1600" dirty="0"/>
          </a:p>
        </p:txBody>
      </p:sp>
      <p:pic>
        <p:nvPicPr>
          <p:cNvPr id="3074" name="Picture 2" descr="http://qrcoder.ru/code/?https%3A%2F%2Fstpt-samara.ru%2Fabiturientam%2Fpriemnaya-komissiya%2F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382" y="253449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0"/>
          </p:nvPr>
        </p:nvSpPr>
        <p:spPr>
          <a:xfrm>
            <a:off x="9696400" y="6021288"/>
            <a:ext cx="2235200" cy="320675"/>
          </a:xfrm>
        </p:spPr>
        <p:txBody>
          <a:bodyPr/>
          <a:lstStyle/>
          <a:p>
            <a:r>
              <a:rPr lang="ru-RU" dirty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7199" y="20216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образовательное учреждение Самарской области "Самарский техникум промышленных технологий"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37307" y="646188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 Самара, пр. Кирова, 321 тел.: +7 9674812026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1415480" y="1268760"/>
            <a:ext cx="87541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r>
              <a:rPr lang="ru-RU" sz="1600" dirty="0"/>
              <a:t> </a:t>
            </a:r>
          </a:p>
          <a:p>
            <a:pPr eaLnBrk="0" hangingPunct="0"/>
            <a:r>
              <a:rPr lang="ru-RU" sz="1600" dirty="0"/>
              <a:t> </a:t>
            </a:r>
          </a:p>
          <a:p>
            <a:pPr eaLnBrk="0" hangingPunct="0"/>
            <a:endParaRPr lang="ru-RU" sz="1600" b="1" dirty="0">
              <a:latin typeface="+mj-lt"/>
            </a:endParaRPr>
          </a:p>
          <a:p>
            <a:pPr eaLnBrk="0" hangingPunct="0"/>
            <a:r>
              <a:rPr lang="ru-RU" sz="1600" dirty="0">
                <a:latin typeface="+mj-lt"/>
              </a:rPr>
              <a:t> </a:t>
            </a:r>
          </a:p>
          <a:p>
            <a:pPr eaLnBrk="0" hangingPunct="0"/>
            <a:endParaRPr lang="ru-RU" sz="1600" dirty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783632" y="2492896"/>
            <a:ext cx="8856219" cy="158417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810851" y="4221088"/>
            <a:ext cx="8856219" cy="208823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999656" y="4653136"/>
            <a:ext cx="8754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</p:txBody>
      </p:sp>
      <p:grpSp>
        <p:nvGrpSpPr>
          <p:cNvPr id="65" name="Группа 64"/>
          <p:cNvGrpSpPr/>
          <p:nvPr/>
        </p:nvGrpSpPr>
        <p:grpSpPr>
          <a:xfrm>
            <a:off x="263352" y="1052736"/>
            <a:ext cx="2390643" cy="1825154"/>
            <a:chOff x="8210934" y="1625686"/>
            <a:chExt cx="2390643" cy="1825154"/>
          </a:xfrm>
        </p:grpSpPr>
        <p:sp>
          <p:nvSpPr>
            <p:cNvPr id="66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7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70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2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3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8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9" name="Рисунок 68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4" name="AutoShape 3"/>
          <p:cNvSpPr>
            <a:spLocks noChangeArrowheads="1"/>
          </p:cNvSpPr>
          <p:nvPr/>
        </p:nvSpPr>
        <p:spPr bwMode="auto">
          <a:xfrm>
            <a:off x="2783632" y="1556792"/>
            <a:ext cx="8856219" cy="64807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999656" y="1556792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21.02.05 Земельно-имущественные отношения</a:t>
            </a:r>
          </a:p>
          <a:p>
            <a:r>
              <a:rPr lang="ru-RU" sz="1600" dirty="0"/>
              <a:t>Образование: 9 классов  Срок обучения: 2 года 10 месяцев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2927648" y="2492896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21.02.05 Земельно-имущественные отношения</a:t>
            </a:r>
          </a:p>
          <a:p>
            <a:r>
              <a:rPr lang="ru-RU" sz="1600" dirty="0"/>
              <a:t>Образование: 9 классов  Срок обучения: 2 года 10 месяцев</a:t>
            </a:r>
          </a:p>
          <a:p>
            <a:r>
              <a:rPr lang="ru-RU" sz="1600" dirty="0">
                <a:latin typeface="Arial Black" panose="020B0A04020102020204" pitchFamily="34" charset="0"/>
              </a:rPr>
              <a:t>39.02.01 Социальная работа</a:t>
            </a:r>
          </a:p>
          <a:p>
            <a:r>
              <a:rPr lang="ru-RU" sz="1600" dirty="0"/>
              <a:t>Образование: 9 классов  Срок обучения: 2 года 10 месяцев</a:t>
            </a:r>
          </a:p>
          <a:p>
            <a:r>
              <a:rPr lang="ru-RU" sz="1600" dirty="0">
                <a:latin typeface="Arial Black" panose="020B0A04020102020204" pitchFamily="34" charset="0"/>
              </a:rPr>
              <a:t>46.02.01 Документационное обеспечение управления и архивоведение</a:t>
            </a:r>
          </a:p>
          <a:p>
            <a:r>
              <a:rPr lang="ru-RU" sz="1600" dirty="0"/>
              <a:t>Образование: 9 классов  Срок обучения: 2 года 10 месяцев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2927648" y="4221088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21.02.04 Землеустройство</a:t>
            </a:r>
          </a:p>
          <a:p>
            <a:r>
              <a:rPr lang="ru-RU" sz="1600" dirty="0"/>
              <a:t>Образование: 9 классов  Срок обучения: 2 года 10 месяцев</a:t>
            </a:r>
          </a:p>
          <a:p>
            <a:r>
              <a:rPr lang="ru-RU" sz="1600" dirty="0">
                <a:latin typeface="Arial Black" panose="020B0A04020102020204" pitchFamily="34" charset="0"/>
              </a:rPr>
              <a:t>21.02.05 Земельно-имущественные отношения</a:t>
            </a:r>
          </a:p>
          <a:p>
            <a:r>
              <a:rPr lang="ru-RU" sz="1600" dirty="0"/>
              <a:t>Образование: 9 классов  Срок обучения: 2 года 10 месяцев</a:t>
            </a:r>
          </a:p>
          <a:p>
            <a:r>
              <a:rPr lang="ru-RU" sz="1600" dirty="0">
                <a:latin typeface="Arial Black" panose="020B0A04020102020204" pitchFamily="34" charset="0"/>
              </a:rPr>
              <a:t>39.02.01 Социальная работа</a:t>
            </a:r>
          </a:p>
          <a:p>
            <a:r>
              <a:rPr lang="ru-RU" sz="1600" dirty="0"/>
              <a:t>Образование: 9 классов  Срок обучения: 2 года 10 месяцев</a:t>
            </a:r>
          </a:p>
          <a:p>
            <a:r>
              <a:rPr lang="ru-RU" sz="1600" dirty="0">
                <a:latin typeface="Arial Black" panose="020B0A04020102020204" pitchFamily="34" charset="0"/>
              </a:rPr>
              <a:t>46.02.01 Документационное обеспечение управления и архивоведение</a:t>
            </a:r>
          </a:p>
          <a:p>
            <a:r>
              <a:rPr lang="ru-RU" sz="1600" dirty="0"/>
              <a:t>Образование: 9 классов  Срок обучения: 2 года 10 месяцев</a:t>
            </a:r>
          </a:p>
          <a:p>
            <a:endParaRPr lang="ru-RU" sz="1600" dirty="0"/>
          </a:p>
        </p:txBody>
      </p:sp>
      <p:pic>
        <p:nvPicPr>
          <p:cNvPr id="48" name="Picture 2" descr="http://qrcoder.ru/code/?https%3A%2F%2Fstpt-samara.ru%2Fabiturientam%2Fpriemnaya-komissiya%2F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382" y="253449"/>
            <a:ext cx="853200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Группа 15"/>
          <p:cNvGrpSpPr/>
          <p:nvPr/>
        </p:nvGrpSpPr>
        <p:grpSpPr>
          <a:xfrm>
            <a:off x="335360" y="2708920"/>
            <a:ext cx="2327552" cy="1825154"/>
            <a:chOff x="2838100" y="1532087"/>
            <a:chExt cx="2327552" cy="1825154"/>
          </a:xfrm>
        </p:grpSpPr>
        <p:sp>
          <p:nvSpPr>
            <p:cNvPr id="30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7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41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8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9" name="Рисунок 38" descr="https://pandia.ru/text/80/648/images/img3_126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6" name="Группа 24"/>
          <p:cNvGrpSpPr/>
          <p:nvPr/>
        </p:nvGrpSpPr>
        <p:grpSpPr>
          <a:xfrm>
            <a:off x="335360" y="4437112"/>
            <a:ext cx="2345741" cy="1825154"/>
            <a:chOff x="3330087" y="1478958"/>
            <a:chExt cx="2345741" cy="1825154"/>
          </a:xfrm>
        </p:grpSpPr>
        <p:sp>
          <p:nvSpPr>
            <p:cNvPr id="47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9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60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1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2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3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8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9" name="Рисунок 58" descr="https://pandia.ru/text/80/648/images/img3_126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0" name="Нижний колонтитул 49"/>
          <p:cNvSpPr>
            <a:spLocks noGrp="1"/>
          </p:cNvSpPr>
          <p:nvPr>
            <p:ph type="ftr" sz="quarter" idx="10"/>
          </p:nvPr>
        </p:nvSpPr>
        <p:spPr>
          <a:xfrm>
            <a:off x="9696400" y="6021288"/>
            <a:ext cx="2235200" cy="320675"/>
          </a:xfrm>
        </p:spPr>
        <p:txBody>
          <a:bodyPr/>
          <a:lstStyle/>
          <a:p>
            <a:r>
              <a:rPr lang="ru-RU" dirty="0">
                <a:hlinkClick r:id="rId6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"</a:t>
            </a:r>
            <a:r>
              <a:rPr lang="ru-RU" altLang="ru-RU" sz="2000" dirty="0" err="1"/>
              <a:t>Сызранский</a:t>
            </a:r>
            <a:r>
              <a:rPr lang="ru-RU" altLang="ru-RU" sz="2000" dirty="0"/>
              <a:t> политехнический колледж"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07368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область, город Сызрань, улица Гидротурбинная, дом 9 , тел.: +7 846 437-47-23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894900" y="1376959"/>
            <a:ext cx="87541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r>
              <a:rPr lang="ru-RU" sz="1600" dirty="0"/>
              <a:t> </a:t>
            </a:r>
          </a:p>
          <a:p>
            <a:pPr eaLnBrk="0" hangingPunct="0"/>
            <a:r>
              <a:rPr lang="ru-RU" sz="1600" dirty="0"/>
              <a:t> </a:t>
            </a:r>
          </a:p>
          <a:p>
            <a:pPr eaLnBrk="0" hangingPunct="0"/>
            <a:endParaRPr lang="ru-RU" sz="1600" b="1" dirty="0">
              <a:latin typeface="+mj-lt"/>
            </a:endParaRPr>
          </a:p>
          <a:p>
            <a:pPr eaLnBrk="0" hangingPunct="0"/>
            <a:r>
              <a:rPr lang="ru-RU" sz="1600" dirty="0">
                <a:latin typeface="+mj-lt"/>
              </a:rPr>
              <a:t> </a:t>
            </a:r>
          </a:p>
          <a:p>
            <a:pPr eaLnBrk="0" hangingPunct="0"/>
            <a:endParaRPr lang="ru-RU" sz="1600" dirty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196752"/>
            <a:ext cx="8856219" cy="332453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263352" y="1412776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869416" y="4743487"/>
            <a:ext cx="8856219" cy="134058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99656" y="1196752"/>
            <a:ext cx="852060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09.02.01 Компьютерные системы и комплексы </a:t>
            </a:r>
          </a:p>
          <a:p>
            <a:r>
              <a:rPr lang="ru-RU" sz="1600" dirty="0"/>
              <a:t>Образование: 9 классов  Срок обучения: 4 года 10 месяцев</a:t>
            </a:r>
          </a:p>
          <a:p>
            <a:r>
              <a:rPr lang="ru-RU" sz="1600" dirty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r>
              <a:rPr lang="ru-RU" sz="1600" dirty="0"/>
              <a:t>Образование: 9 классов  Срок обучения: 3 года 10 месяцев</a:t>
            </a:r>
          </a:p>
          <a:p>
            <a:r>
              <a:rPr lang="ru-RU" sz="1600" dirty="0">
                <a:latin typeface="Arial Black" panose="020B0A04020102020204" pitchFamily="34" charset="0"/>
              </a:rPr>
              <a:t>15.02.14 Оснащение средствами автоматизации технологических процессов и производств (по отраслям)</a:t>
            </a:r>
          </a:p>
          <a:p>
            <a:r>
              <a:rPr lang="ru-RU" sz="1600" dirty="0"/>
              <a:t>Образование: 9 классов  Срок обучения: 3 года 10 месяцев</a:t>
            </a:r>
          </a:p>
          <a:p>
            <a:r>
              <a:rPr lang="ru-RU" sz="1600" dirty="0">
                <a:latin typeface="Arial Black" panose="020B0A04020102020204" pitchFamily="34" charset="0"/>
              </a:rPr>
              <a:t>23.02.07 Техническое обслуживание и ремонт двигателей, систем и агрегатов автомобилей</a:t>
            </a:r>
          </a:p>
          <a:p>
            <a:r>
              <a:rPr lang="ru-RU" sz="1600" dirty="0"/>
              <a:t>Образование: 9 классов  Срок обучения: 3 года 10 месяцев</a:t>
            </a:r>
          </a:p>
          <a:p>
            <a:r>
              <a:rPr lang="ru-RU" sz="1600" dirty="0">
                <a:latin typeface="Arial Black" panose="020B0A04020102020204" pitchFamily="34" charset="0"/>
              </a:rPr>
              <a:t>27.02.07 Управление качеством продукции, процессов и услуг </a:t>
            </a:r>
          </a:p>
          <a:p>
            <a:r>
              <a:rPr lang="ru-RU" sz="1600" dirty="0">
                <a:latin typeface="Arial Black" panose="020B0A04020102020204" pitchFamily="34" charset="0"/>
              </a:rPr>
              <a:t>(по отраслям)</a:t>
            </a:r>
          </a:p>
          <a:p>
            <a:r>
              <a:rPr lang="ru-RU" sz="1600" dirty="0"/>
              <a:t>Образование: 9 классов  Срок обучения: 3 года 10 месяцев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186224" y="4299575"/>
            <a:ext cx="2390643" cy="1825154"/>
            <a:chOff x="8210934" y="1625686"/>
            <a:chExt cx="2390643" cy="1825154"/>
          </a:xfrm>
        </p:grpSpPr>
        <p:sp>
          <p:nvSpPr>
            <p:cNvPr id="38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9" name="Group 18"/>
            <p:cNvGrpSpPr>
              <a:grpSpLocks/>
            </p:cNvGrpSpPr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4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1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зрения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2" name="Рисунок 41" descr="https://mo-strelna.ru/upload_files/pomosh/2.png"/>
            <p:cNvPicPr/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96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8" name="Прямоугольник 47"/>
          <p:cNvSpPr/>
          <p:nvPr/>
        </p:nvSpPr>
        <p:spPr>
          <a:xfrm>
            <a:off x="3037222" y="5079183"/>
            <a:ext cx="8520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r>
              <a:rPr lang="ru-RU" sz="1600" dirty="0"/>
              <a:t>Образование: 9 классов  Срок обучения: 3 года 10 месяцев</a:t>
            </a: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0"/>
          </p:nvPr>
        </p:nvSpPr>
        <p:spPr>
          <a:xfrm>
            <a:off x="9956800" y="6093296"/>
            <a:ext cx="2235200" cy="320675"/>
          </a:xfrm>
        </p:spPr>
        <p:txBody>
          <a:bodyPr/>
          <a:lstStyle/>
          <a:p>
            <a:r>
              <a:rPr lang="ru-RU" dirty="0">
                <a:hlinkClick r:id="rId4" action="ppaction://hlinksldjump"/>
              </a:rPr>
              <a:t>К оглавлению</a:t>
            </a:r>
            <a:endParaRPr lang="en-US" altLang="ru-RU" dirty="0"/>
          </a:p>
        </p:txBody>
      </p:sp>
      <p:pic>
        <p:nvPicPr>
          <p:cNvPr id="3074" name="Picture 2" descr="http://qrcoder.ru/code/?https%3A%2F%2Fspk.minobr63.ru%2Fpriem-v-college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984" y="127444"/>
            <a:ext cx="973651" cy="97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3" y="200982"/>
            <a:ext cx="10002710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бюджетное профессиональное образовательное учреждение Самарской области "</a:t>
            </a:r>
            <a:r>
              <a:rPr lang="ru-RU" altLang="ru-RU" sz="2000" dirty="0" err="1"/>
              <a:t>Сызранский</a:t>
            </a:r>
            <a:r>
              <a:rPr lang="ru-RU" altLang="ru-RU" sz="2000" dirty="0"/>
              <a:t> политехнический колледж"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91344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Самарская область, город Сызрань, улица Гидротурбинная, дом 9 , тел.: +7 846 437-47-23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894900" y="1376959"/>
            <a:ext cx="87541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r>
              <a:rPr lang="ru-RU" sz="1600" dirty="0"/>
              <a:t> </a:t>
            </a:r>
          </a:p>
          <a:p>
            <a:pPr eaLnBrk="0" hangingPunct="0"/>
            <a:r>
              <a:rPr lang="ru-RU" sz="1600" dirty="0"/>
              <a:t> </a:t>
            </a:r>
          </a:p>
          <a:p>
            <a:pPr eaLnBrk="0" hangingPunct="0"/>
            <a:endParaRPr lang="ru-RU" sz="1600" b="1" dirty="0">
              <a:latin typeface="+mj-lt"/>
            </a:endParaRPr>
          </a:p>
          <a:p>
            <a:pPr eaLnBrk="0" hangingPunct="0"/>
            <a:r>
              <a:rPr lang="ru-RU" sz="1600" dirty="0">
                <a:latin typeface="+mj-lt"/>
              </a:rPr>
              <a:t> </a:t>
            </a:r>
          </a:p>
          <a:p>
            <a:pPr eaLnBrk="0" hangingPunct="0"/>
            <a:endParaRPr lang="ru-RU" sz="1600" dirty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927649" y="1260971"/>
            <a:ext cx="8856219" cy="203905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967824" y="3503487"/>
            <a:ext cx="8775868" cy="129614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312807" y="3774508"/>
            <a:ext cx="75723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r>
              <a:rPr lang="ru-RU" sz="1600" dirty="0"/>
              <a:t>Образование: 9 классов  Срок обучения: 3 года 10 месяцев</a:t>
            </a:r>
          </a:p>
          <a:p>
            <a:endParaRPr lang="ru-RU" sz="1600" dirty="0"/>
          </a:p>
        </p:txBody>
      </p:sp>
      <p:grpSp>
        <p:nvGrpSpPr>
          <p:cNvPr id="28" name="Группа 24"/>
          <p:cNvGrpSpPr/>
          <p:nvPr/>
        </p:nvGrpSpPr>
        <p:grpSpPr>
          <a:xfrm>
            <a:off x="314712" y="1312583"/>
            <a:ext cx="2345741" cy="1825154"/>
            <a:chOff x="3330087" y="1478958"/>
            <a:chExt cx="2345741" cy="1825154"/>
          </a:xfrm>
        </p:grpSpPr>
        <p:sp>
          <p:nvSpPr>
            <p:cNvPr id="29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1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34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8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2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3" name="Рисунок 32" descr="https://pandia.ru/text/80/648/images/img3_126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9" name="Прямоугольник 58"/>
          <p:cNvSpPr/>
          <p:nvPr/>
        </p:nvSpPr>
        <p:spPr>
          <a:xfrm>
            <a:off x="3181590" y="1386930"/>
            <a:ext cx="81503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09.02.01 Компьютерные системы и комплексы </a:t>
            </a:r>
          </a:p>
          <a:p>
            <a:r>
              <a:rPr lang="ru-RU" sz="1600" dirty="0"/>
              <a:t>Образование: 9 классов  Срок обучения: 4 года 10 месяцев</a:t>
            </a:r>
          </a:p>
          <a:p>
            <a:r>
              <a:rPr lang="ru-RU" sz="1600" dirty="0">
                <a:latin typeface="Arial Black" panose="020B0A04020102020204" pitchFamily="34" charset="0"/>
              </a:rPr>
              <a:t>09.02.07 Информационные системы и программирование</a:t>
            </a:r>
          </a:p>
          <a:p>
            <a:r>
              <a:rPr lang="ru-RU" sz="1600" dirty="0"/>
              <a:t>Образование: 9 классов  Срок обучения: 3 года 10 месяцев</a:t>
            </a:r>
          </a:p>
          <a:p>
            <a:r>
              <a:rPr lang="ru-RU" sz="1600" dirty="0">
                <a:latin typeface="Arial Black" panose="020B0A04020102020204" pitchFamily="34" charset="0"/>
              </a:rPr>
              <a:t>27.02.07 Управление качеством продукции, процессов и услуг </a:t>
            </a:r>
          </a:p>
          <a:p>
            <a:r>
              <a:rPr lang="ru-RU" sz="1600" dirty="0">
                <a:latin typeface="Arial Black" panose="020B0A04020102020204" pitchFamily="34" charset="0"/>
              </a:rPr>
              <a:t>(по отраслям)</a:t>
            </a:r>
          </a:p>
          <a:p>
            <a:r>
              <a:rPr lang="ru-RU" sz="1600" dirty="0"/>
              <a:t>Образование: 9 классов  Срок обучения: 3 года 10 месяцев</a:t>
            </a:r>
          </a:p>
        </p:txBody>
      </p:sp>
      <p:sp>
        <p:nvSpPr>
          <p:cNvPr id="37" name="Нижний колонтитул 36"/>
          <p:cNvSpPr>
            <a:spLocks noGrp="1"/>
          </p:cNvSpPr>
          <p:nvPr>
            <p:ph type="ftr" sz="quarter" idx="10"/>
          </p:nvPr>
        </p:nvSpPr>
        <p:spPr>
          <a:xfrm>
            <a:off x="9956800" y="6021288"/>
            <a:ext cx="2235200" cy="320675"/>
          </a:xfrm>
        </p:spPr>
        <p:txBody>
          <a:bodyPr/>
          <a:lstStyle/>
          <a:p>
            <a:r>
              <a:rPr lang="ru-RU" dirty="0">
                <a:hlinkClick r:id="rId3" action="ppaction://hlinksldjump"/>
              </a:rPr>
              <a:t>К оглавлению</a:t>
            </a:r>
            <a:endParaRPr lang="en-US" altLang="ru-RU" dirty="0"/>
          </a:p>
        </p:txBody>
      </p:sp>
      <p:pic>
        <p:nvPicPr>
          <p:cNvPr id="4098" name="Picture 2" descr="http://qrcoder.ru/code/?https%3A%2F%2Fspk.minobr63.ru%2Fpriem-v-college%2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534" y="114872"/>
            <a:ext cx="1015831" cy="101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Группа 47"/>
          <p:cNvGrpSpPr/>
          <p:nvPr/>
        </p:nvGrpSpPr>
        <p:grpSpPr>
          <a:xfrm>
            <a:off x="332901" y="3002701"/>
            <a:ext cx="2327552" cy="1825154"/>
            <a:chOff x="2838100" y="1532087"/>
            <a:chExt cx="2327552" cy="1825154"/>
          </a:xfrm>
        </p:grpSpPr>
        <p:sp>
          <p:nvSpPr>
            <p:cNvPr id="49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50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5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1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2" name="Рисунок 51" descr="https://pandia.ru/text/80/648/images/img3_126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" name="Группа 1"/>
          <p:cNvGrpSpPr/>
          <p:nvPr/>
        </p:nvGrpSpPr>
        <p:grpSpPr>
          <a:xfrm>
            <a:off x="335360" y="4653136"/>
            <a:ext cx="11408332" cy="1825200"/>
            <a:chOff x="335360" y="4653136"/>
            <a:chExt cx="11408332" cy="1825200"/>
          </a:xfrm>
        </p:grpSpPr>
        <p:sp>
          <p:nvSpPr>
            <p:cNvPr id="38" name="AutoShape 3"/>
            <p:cNvSpPr>
              <a:spLocks noChangeArrowheads="1"/>
            </p:cNvSpPr>
            <p:nvPr/>
          </p:nvSpPr>
          <p:spPr bwMode="auto">
            <a:xfrm>
              <a:off x="2927649" y="5070651"/>
              <a:ext cx="8816043" cy="1278755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>
                      <a:alpha val="31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/>
              <a:endParaRPr lang="en-US" alt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170309" y="5363974"/>
              <a:ext cx="77048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1600" dirty="0">
                  <a:latin typeface="Arial Black" panose="020B0A04020102020204" pitchFamily="34" charset="0"/>
                </a:rPr>
                <a:t>18466 Слесарь механосборочных работ</a:t>
              </a:r>
            </a:p>
            <a:p>
              <a:pPr eaLnBrk="0" hangingPunct="0"/>
              <a:r>
                <a:rPr lang="ru-RU" sz="1600" dirty="0"/>
                <a:t>Образование: требований к образованию нет, Срок обучения: 1 год 10 месяцев</a:t>
              </a:r>
            </a:p>
          </p:txBody>
        </p:sp>
        <p:grpSp>
          <p:nvGrpSpPr>
            <p:cNvPr id="41" name="Группа 30"/>
            <p:cNvGrpSpPr/>
            <p:nvPr/>
          </p:nvGrpSpPr>
          <p:grpSpPr>
            <a:xfrm>
              <a:off x="335360" y="4653136"/>
              <a:ext cx="2129642" cy="1825200"/>
              <a:chOff x="3390776" y="1592499"/>
              <a:chExt cx="2129642" cy="1825200"/>
            </a:xfrm>
          </p:grpSpPr>
          <p:sp>
            <p:nvSpPr>
              <p:cNvPr id="42" name="Oval 14"/>
              <p:cNvSpPr>
                <a:spLocks noChangeArrowheads="1"/>
              </p:cNvSpPr>
              <p:nvPr/>
            </p:nvSpPr>
            <p:spPr bwMode="gray">
              <a:xfrm>
                <a:off x="3390776" y="2190706"/>
                <a:ext cx="431821" cy="73739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ru-RU"/>
              </a:p>
            </p:txBody>
          </p:sp>
          <p:grpSp>
            <p:nvGrpSpPr>
              <p:cNvPr id="43" name="Group 28"/>
              <p:cNvGrpSpPr>
                <a:grpSpLocks/>
              </p:cNvGrpSpPr>
              <p:nvPr/>
            </p:nvGrpSpPr>
            <p:grpSpPr bwMode="auto">
              <a:xfrm>
                <a:off x="3590818" y="1592499"/>
                <a:ext cx="1929600" cy="1825200"/>
                <a:chOff x="4166" y="1706"/>
                <a:chExt cx="1252" cy="1252"/>
              </a:xfrm>
            </p:grpSpPr>
            <p:sp>
              <p:nvSpPr>
                <p:cNvPr id="47" name="Oval 29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60" name="Oval 30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61" name="Oval 31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62" name="Oval 32"/>
                <p:cNvSpPr>
                  <a:spLocks noChangeArrowheads="1"/>
                </p:cNvSpPr>
                <p:nvPr/>
              </p:nvSpPr>
              <p:spPr bwMode="gray">
                <a:xfrm>
                  <a:off x="4262" y="1706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  <p:pic>
            <p:nvPicPr>
              <p:cNvPr id="45" name="Рисунок 44" descr="https://pandia.ru/text/80/648/images/img3_126.jpg"/>
              <p:cNvPicPr/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911"/>
              <a:stretch/>
            </p:blipFill>
            <p:spPr bwMode="auto">
              <a:xfrm>
                <a:off x="4382259" y="1718346"/>
                <a:ext cx="473075" cy="48196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46" name="Text Box 38"/>
              <p:cNvSpPr txBox="1">
                <a:spLocks noChangeArrowheads="1"/>
              </p:cNvSpPr>
              <p:nvPr/>
            </p:nvSpPr>
            <p:spPr bwMode="gray">
              <a:xfrm>
                <a:off x="3894343" y="2180917"/>
                <a:ext cx="1476686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altLang="ru-RU" sz="2000" dirty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Для лиц  с</a:t>
                </a:r>
              </a:p>
              <a:p>
                <a:pPr algn="ctr" eaLnBrk="0" hangingPunct="0"/>
                <a:r>
                  <a:rPr lang="ru-RU" altLang="ru-RU" sz="2000" dirty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нарушением </a:t>
                </a:r>
              </a:p>
              <a:p>
                <a:pPr algn="ctr" eaLnBrk="0" hangingPunct="0"/>
                <a:r>
                  <a:rPr lang="ru-RU" altLang="ru-RU" sz="2000" dirty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интеллекта</a:t>
                </a:r>
                <a:endParaRPr lang="en-US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5332" y="200982"/>
            <a:ext cx="10603195" cy="900113"/>
          </a:xfrm>
        </p:spPr>
        <p:txBody>
          <a:bodyPr/>
          <a:lstStyle/>
          <a:p>
            <a:pPr algn="l"/>
            <a:r>
              <a:rPr lang="ru-RU" altLang="ru-RU" sz="2000" dirty="0"/>
              <a:t>государственное автономное профессиональное образовательное учреждение Самарской области «Самарский колледж сервиса производственного оборудования имени Героя Российской Федерации </a:t>
            </a:r>
            <a:r>
              <a:rPr lang="ru-RU" altLang="ru-RU" sz="2000" dirty="0" err="1"/>
              <a:t>Е.В.Золотухина</a:t>
            </a:r>
            <a:r>
              <a:rPr lang="ru-RU" altLang="ru-RU" sz="2000" dirty="0"/>
              <a:t>»</a:t>
            </a:r>
            <a:endParaRPr lang="en-US" alt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33719" y="6419211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dirty="0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г.Самара,ул.Советской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Армии,212, тел.: +7 846 926-31-12</a:t>
            </a:r>
            <a:endParaRPr lang="en-US" altLang="ru-RU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894900" y="1376959"/>
            <a:ext cx="87541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r>
              <a:rPr lang="ru-RU" sz="1600" dirty="0"/>
              <a:t> </a:t>
            </a:r>
          </a:p>
          <a:p>
            <a:pPr eaLnBrk="0" hangingPunct="0"/>
            <a:r>
              <a:rPr lang="ru-RU" sz="1600" dirty="0"/>
              <a:t> </a:t>
            </a:r>
          </a:p>
          <a:p>
            <a:pPr eaLnBrk="0" hangingPunct="0"/>
            <a:endParaRPr lang="ru-RU" sz="1600" b="1" dirty="0">
              <a:latin typeface="+mj-lt"/>
            </a:endParaRPr>
          </a:p>
          <a:p>
            <a:pPr eaLnBrk="0" hangingPunct="0"/>
            <a:r>
              <a:rPr lang="ru-RU" sz="1600" dirty="0">
                <a:latin typeface="+mj-lt"/>
              </a:rPr>
              <a:t> </a:t>
            </a:r>
          </a:p>
          <a:p>
            <a:pPr eaLnBrk="0" hangingPunct="0"/>
            <a:endParaRPr lang="ru-RU" sz="1600" dirty="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485992"/>
            <a:ext cx="8856219" cy="161964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291393" y="1348757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слуха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0" r="50279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809871" y="3287266"/>
            <a:ext cx="8856219" cy="105559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98074" y="1647630"/>
            <a:ext cx="8520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13.01.10 Электромонтер по ремонту и обслуживанию электрооборудования (по отраслям)</a:t>
            </a:r>
          </a:p>
          <a:p>
            <a:r>
              <a:rPr lang="ru-RU" sz="1600" dirty="0"/>
              <a:t>Образование: 9 классов  Срок обучения: 2 года 10 месяцев</a:t>
            </a:r>
          </a:p>
          <a:p>
            <a:r>
              <a:rPr lang="ru-RU" sz="1600" dirty="0">
                <a:latin typeface="Arial Black" panose="020B0A04020102020204" pitchFamily="34" charset="0"/>
              </a:rPr>
              <a:t>46.02.01 Документационное обеспечение управления и архивоведение</a:t>
            </a:r>
          </a:p>
          <a:p>
            <a:r>
              <a:rPr lang="ru-RU" sz="1600" dirty="0"/>
              <a:t>Образование: 9 классов  Срок обучения: 2 года 10 месяцев</a:t>
            </a:r>
          </a:p>
          <a:p>
            <a:endParaRPr lang="ru-RU" sz="1600" dirty="0"/>
          </a:p>
        </p:txBody>
      </p:sp>
      <p:grpSp>
        <p:nvGrpSpPr>
          <p:cNvPr id="5" name="Группа 24"/>
          <p:cNvGrpSpPr/>
          <p:nvPr/>
        </p:nvGrpSpPr>
        <p:grpSpPr>
          <a:xfrm>
            <a:off x="260380" y="2918601"/>
            <a:ext cx="2345741" cy="1825154"/>
            <a:chOff x="3330087" y="1478958"/>
            <a:chExt cx="2345741" cy="1825154"/>
          </a:xfrm>
        </p:grpSpPr>
        <p:sp>
          <p:nvSpPr>
            <p:cNvPr id="20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24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2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(нижние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3" name="Рисунок 22" descr="https://pandia.ru/text/80/648/images/img3_126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4" r="50102" b="1505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0" name="Прямоугольник 29"/>
          <p:cNvSpPr/>
          <p:nvPr/>
        </p:nvSpPr>
        <p:spPr>
          <a:xfrm>
            <a:off x="2985444" y="3429821"/>
            <a:ext cx="8680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46.02.01 Документационное обеспечение управления и архивоведение</a:t>
            </a:r>
          </a:p>
          <a:p>
            <a:r>
              <a:rPr lang="ru-RU" sz="1600" dirty="0"/>
              <a:t>Образование: 9 классов  Срок обучения: 2 года 10 месяцев</a:t>
            </a:r>
          </a:p>
        </p:txBody>
      </p:sp>
      <p:pic>
        <p:nvPicPr>
          <p:cNvPr id="8194" name="Picture 2" descr="http://qrcoder.ru/code/?http%3A%2F%2Fwww.stspo.ru%2F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3092" y="240291"/>
            <a:ext cx="853199" cy="8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Группа 47"/>
          <p:cNvGrpSpPr/>
          <p:nvPr/>
        </p:nvGrpSpPr>
        <p:grpSpPr>
          <a:xfrm>
            <a:off x="374833" y="4544117"/>
            <a:ext cx="2327552" cy="1825154"/>
            <a:chOff x="2838100" y="1532087"/>
            <a:chExt cx="2327552" cy="1825154"/>
          </a:xfrm>
        </p:grpSpPr>
        <p:sp>
          <p:nvSpPr>
            <p:cNvPr id="49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50" name="Group 18"/>
            <p:cNvGrpSpPr>
              <a:grpSpLocks/>
            </p:cNvGrpSpPr>
            <p:nvPr/>
          </p:nvGrpSpPr>
          <p:grpSpPr bwMode="auto">
            <a:xfrm>
              <a:off x="3034001" y="1532087"/>
              <a:ext cx="1929163" cy="1825154"/>
              <a:chOff x="4166" y="1706"/>
              <a:chExt cx="1252" cy="1252"/>
            </a:xfrm>
          </p:grpSpPr>
          <p:sp>
            <p:nvSpPr>
              <p:cNvPr id="5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1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Для лиц  с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нарушением ОДА</a:t>
              </a:r>
            </a:p>
            <a:p>
              <a:pPr algn="ctr" eaLnBrk="0" hangingPunct="0"/>
              <a:r>
                <a:rPr lang="ru-RU" altLang="ru-RU" sz="2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(верхние конечности)</a:t>
              </a:r>
              <a:endParaRPr lang="en-US" altLang="ru-RU" sz="2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2" name="Рисунок 51" descr="https://pandia.ru/text/80/648/images/img3_126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6" r="24928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8" name="AutoShape 3"/>
          <p:cNvSpPr>
            <a:spLocks noChangeArrowheads="1"/>
          </p:cNvSpPr>
          <p:nvPr/>
        </p:nvSpPr>
        <p:spPr bwMode="auto">
          <a:xfrm>
            <a:off x="2807164" y="4792504"/>
            <a:ext cx="8856219" cy="105559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altLang="ru-RU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50222" y="5005688"/>
            <a:ext cx="85802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46.02.01 Документационное обеспечение управления и архивоведение</a:t>
            </a:r>
          </a:p>
          <a:p>
            <a:r>
              <a:rPr lang="ru-RU" sz="1600" dirty="0"/>
              <a:t>Образование: 9 классов  Срок обучения: 2 года 10 месяцев</a:t>
            </a:r>
          </a:p>
        </p:txBody>
      </p:sp>
      <p:sp>
        <p:nvSpPr>
          <p:cNvPr id="41" name="Нижний колонтитул 40"/>
          <p:cNvSpPr>
            <a:spLocks noGrp="1"/>
          </p:cNvSpPr>
          <p:nvPr>
            <p:ph type="ftr" sz="quarter" idx="10"/>
          </p:nvPr>
        </p:nvSpPr>
        <p:spPr>
          <a:xfrm>
            <a:off x="9768408" y="6021288"/>
            <a:ext cx="2235200" cy="320675"/>
          </a:xfrm>
        </p:spPr>
        <p:txBody>
          <a:bodyPr/>
          <a:lstStyle/>
          <a:p>
            <a:r>
              <a:rPr lang="ru-RU" dirty="0">
                <a:hlinkClick r:id="rId6" action="ppaction://hlinksldjump"/>
              </a:rPr>
              <a:t>К оглавлению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755404231"/>
      </p:ext>
    </p:extLst>
  </p:cSld>
  <p:clrMapOvr>
    <a:masterClrMapping/>
  </p:clrMapOvr>
</p:sld>
</file>

<file path=ppt/theme/theme1.xml><?xml version="1.0" encoding="utf-8"?>
<a:theme xmlns:a="http://schemas.openxmlformats.org/drawingml/2006/main" name="sample">
  <a:themeElements>
    <a:clrScheme name="Другая 8">
      <a:dk1>
        <a:srgbClr val="18418C"/>
      </a:dk1>
      <a:lt1>
        <a:srgbClr val="FFFFFF"/>
      </a:lt1>
      <a:dk2>
        <a:srgbClr val="FFFFE7"/>
      </a:dk2>
      <a:lt2>
        <a:srgbClr val="DDDDDD"/>
      </a:lt2>
      <a:accent1>
        <a:srgbClr val="3492B4"/>
      </a:accent1>
      <a:accent2>
        <a:srgbClr val="7CB444"/>
      </a:accent2>
      <a:accent3>
        <a:srgbClr val="FFFFFF"/>
      </a:accent3>
      <a:accent4>
        <a:srgbClr val="133677"/>
      </a:accent4>
      <a:accent5>
        <a:srgbClr val="AEC7D6"/>
      </a:accent5>
      <a:accent6>
        <a:srgbClr val="70A33D"/>
      </a:accent6>
      <a:hlink>
        <a:srgbClr val="0A1D42"/>
      </a:hlink>
      <a:folHlink>
        <a:srgbClr val="0E2859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FFFFFF"/>
        </a:dk2>
        <a:lt2>
          <a:srgbClr val="B2B2B2"/>
        </a:lt2>
        <a:accent1>
          <a:srgbClr val="C0D070"/>
        </a:accent1>
        <a:accent2>
          <a:srgbClr val="0099CC"/>
        </a:accent2>
        <a:accent3>
          <a:srgbClr val="FFFFFF"/>
        </a:accent3>
        <a:accent4>
          <a:srgbClr val="000056"/>
        </a:accent4>
        <a:accent5>
          <a:srgbClr val="DCE4BB"/>
        </a:accent5>
        <a:accent6>
          <a:srgbClr val="008AB9"/>
        </a:accent6>
        <a:hlink>
          <a:srgbClr val="CA9938"/>
        </a:hlink>
        <a:folHlink>
          <a:srgbClr val="166A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66"/>
        </a:dk1>
        <a:lt1>
          <a:srgbClr val="FFFFFF"/>
        </a:lt1>
        <a:dk2>
          <a:srgbClr val="FFFFE7"/>
        </a:dk2>
        <a:lt2>
          <a:srgbClr val="B2B2B2"/>
        </a:lt2>
        <a:accent1>
          <a:srgbClr val="6D77BF"/>
        </a:accent1>
        <a:accent2>
          <a:srgbClr val="FF9966"/>
        </a:accent2>
        <a:accent3>
          <a:srgbClr val="FFFFFF"/>
        </a:accent3>
        <a:accent4>
          <a:srgbClr val="000056"/>
        </a:accent4>
        <a:accent5>
          <a:srgbClr val="BABDDC"/>
        </a:accent5>
        <a:accent6>
          <a:srgbClr val="E78A5C"/>
        </a:accent6>
        <a:hlink>
          <a:srgbClr val="A959A1"/>
        </a:hlink>
        <a:folHlink>
          <a:srgbClr val="3AAB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8418C"/>
        </a:dk1>
        <a:lt1>
          <a:srgbClr val="FFFFFF"/>
        </a:lt1>
        <a:dk2>
          <a:srgbClr val="FFFFE7"/>
        </a:dk2>
        <a:lt2>
          <a:srgbClr val="DDDDDD"/>
        </a:lt2>
        <a:accent1>
          <a:srgbClr val="3492B4"/>
        </a:accent1>
        <a:accent2>
          <a:srgbClr val="7CB444"/>
        </a:accent2>
        <a:accent3>
          <a:srgbClr val="FFFFFF"/>
        </a:accent3>
        <a:accent4>
          <a:srgbClr val="133677"/>
        </a:accent4>
        <a:accent5>
          <a:srgbClr val="AEC7D6"/>
        </a:accent5>
        <a:accent6>
          <a:srgbClr val="70A33D"/>
        </a:accent6>
        <a:hlink>
          <a:srgbClr val="6A9EB0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cdb2004c006l</Template>
  <TotalTime>5065</TotalTime>
  <Words>16236</Words>
  <Application>Microsoft Office PowerPoint</Application>
  <PresentationFormat>Широкоэкранный</PresentationFormat>
  <Paragraphs>2430</Paragraphs>
  <Slides>139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139</vt:i4>
      </vt:variant>
    </vt:vector>
  </HeadingPairs>
  <TitlesOfParts>
    <vt:vector size="147" baseType="lpstr">
      <vt:lpstr>Arial</vt:lpstr>
      <vt:lpstr>Arial Black</vt:lpstr>
      <vt:lpstr>Arial Narrow</vt:lpstr>
      <vt:lpstr>Calibri</vt:lpstr>
      <vt:lpstr>Verdana</vt:lpstr>
      <vt:lpstr>Wingdings</vt:lpstr>
      <vt:lpstr>sample</vt:lpstr>
      <vt:lpstr>Image</vt:lpstr>
      <vt:lpstr>Образование  для инвалидов и лиц с ОВЗ  в Самарской области</vt:lpstr>
      <vt:lpstr>Образование  для инвалидов и лиц с ОВЗ  в Самарской области</vt:lpstr>
      <vt:lpstr>Уважаемые друзья!</vt:lpstr>
      <vt:lpstr>Презентация PowerPoint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Перечень ПОО</vt:lpstr>
      <vt:lpstr>Государственное бюджетное профессиональное образовательное учреждение Самарской области "Сызранский колледж искусств и культуры им.О.Н.Носцовой" </vt:lpstr>
      <vt:lpstr>Государственное автономное профессиональное образовательное учреждение Самарской области "Самарский металлургический колледж"</vt:lpstr>
      <vt:lpstr>Государственное автономное профессиональное образовательное учреждение Самарской области "Самарский металлургический колледж"</vt:lpstr>
      <vt:lpstr>Государственное автономное профессиональное образовательное учреждение Самарской области "Новокуйбышевский гуманитарно-технологический колледж" </vt:lpstr>
      <vt:lpstr>Государственное автономное профессиональное образовательное учреждение Самарской области "Новокуйбышевский гуманитарно-технологический колледж" </vt:lpstr>
      <vt:lpstr>Государственное автономное профессиональное образовательное учреждение Самарской области «Тольяттинский колледж сервисных технологий и предпринимательства»</vt:lpstr>
      <vt:lpstr>Государственное автономное профессиональное образовательное учреждение Самарской области «Тольяттинский колледж сервисных технологий и предпринимательства»</vt:lpstr>
      <vt:lpstr>Государственное автономное профессиональное образовательное учреждение Самарской области «Тольяттинский колледж сервисных технологий и предпринимательства»</vt:lpstr>
      <vt:lpstr>государственное бюджетное профессиональное образовательное учреждение Самарской области "Обшаровский государственный техникум им.В.И.Суркова"</vt:lpstr>
      <vt:lpstr>государственное автономное профессиональное образовательное учреждение Самарской области "Тольяттинский электротехнический техникум"</vt:lpstr>
      <vt:lpstr>Государственное бюджетное профессиональное образовательное учреждение Самарской области "Самарский государственный колледж сервисных технологий и дизайна" </vt:lpstr>
      <vt:lpstr>Презентация PowerPoint</vt:lpstr>
      <vt:lpstr>государственное бюджетное профессиональное образовательное учреждение "Самарский медицинский колледж им. Н.Ляпиной" </vt:lpstr>
      <vt:lpstr>Государственное бюджетное образовательное учреждение Самарской области «Самарский машиностроительный колледж»</vt:lpstr>
      <vt:lpstr>государственное бюджетное профессиональное образовательное учреждение Самарской области "Сызранский медико-гуманитарный колледж"</vt:lpstr>
      <vt:lpstr>государственное автономное профессиональное образовательное учреждение Самарской области «Жигулевский государственный колледж»</vt:lpstr>
      <vt:lpstr>государственное бюджетное профессиональное образовательное учреждение Самарской области "Красноярский государственный техникум"</vt:lpstr>
      <vt:lpstr>государственное бюджетное профессиональное образовательное учреждение Самарской области "Тольяттинский медицинский колледж"</vt:lpstr>
      <vt:lpstr>государственное бюджетное профессиональное образовательное учреждение Самарской области "Тольяттинский медицинский колледж« (Кинель-Черкасский филиал)</vt:lpstr>
      <vt:lpstr>государственное автономное профессиональное образовательное учреждение Самарской области «Строительно-энергетический колледж (образовательно-производственный кампус) им. П.Мачнева»</vt:lpstr>
      <vt:lpstr>государственное бюджетное профессиональное образовательное учреждение Самарской области «Отрадненский нефтяной техникум»</vt:lpstr>
      <vt:lpstr>Презентация PowerPoint</vt:lpstr>
      <vt:lpstr>государственное бюджетное профессиональное образовательное учреждение Самарской области «Самарский техникум кулинарного искусства»</vt:lpstr>
      <vt:lpstr>государственное автономное профессиональное образовательное учреждение среднего профессионального образования  "Тольяттинский социально-педагогический колледж"</vt:lpstr>
      <vt:lpstr>государственное автономное профессиональное образовательное учреждение среднего профессионального образования  "Тольяттинский социально-педагогический колледж"</vt:lpstr>
      <vt:lpstr>государственное автономное профессиональное образовательное учреждение среднего профессионального образования  "Тольяттинский социально-педагогический колледж"</vt:lpstr>
      <vt:lpstr>государственное автономное профессиональное образовательное учреждение среднего профессионального образования  "Тольяттинский социально-педагогический колледж"</vt:lpstr>
      <vt:lpstr>государственное автономное профессиональное образовательное учреждение среднего профессионального образования  "Тольяттинский социально-педагогический колледж"</vt:lpstr>
      <vt:lpstr>государственное бюджетное профессиональное образовательное учреждение Самарской области «Поволжский государственный колледж»</vt:lpstr>
      <vt:lpstr>государственное бюджетное профессиональное образовательное учреждение Самарской области «Поволжский государственный колледж»</vt:lpstr>
      <vt:lpstr>государственное бюджетное профессиональное образовательное учреждение Самарской области «Поволжский государственный колледж»</vt:lpstr>
      <vt:lpstr>государственное бюджетное профессиональное образовательное учреждение Самарской области «Поволжский государственный колледж»</vt:lpstr>
      <vt:lpstr>государственное бюджетное профессиональное образовательное учреждение Самарской области «Поволжский государственный колледж»</vt:lpstr>
      <vt:lpstr>государственное бюджетное профессиональное образовательное учреждение Самарской области «Поволжский государственный колледж»</vt:lpstr>
      <vt:lpstr>государственное бюджетное профессиональное образовательное учреждение Самарской области «Поволжский государственный колледж»</vt:lpstr>
      <vt:lpstr>государственное бюджетное профессиональное образовательное учреждение  Самарской области «Губернский техникум м.р. Кошкинский</vt:lpstr>
      <vt:lpstr>государственное бюджетное профессиональное образовательное учреждение  Самарской области «Губернский техникум м.р. Кошкинский</vt:lpstr>
      <vt:lpstr>государственное автономное профессиональное образовательное учреждение Самарской области "Новокуйбышевский нефтехимический техникум"</vt:lpstr>
      <vt:lpstr>государственное бюджетное профессиональное образовательное учреждение Самарской области "Нефтегорский государственный техникум"</vt:lpstr>
      <vt:lpstr>государственное бюджетное профессиональное образовательное учреждение Самарской области "Хворостянский государственный техникум им.Юрия Рябова"</vt:lpstr>
      <vt:lpstr>государственное бюджетное профессиональное образовательное учреждение Самарской области «Технологический колледж им.Н.Д.Кузнецова»</vt:lpstr>
      <vt:lpstr>государственное бюджетное профессиональное образовательное учреждение Самарской области «Технологический колледж им.Н.Д.Кузнецова»</vt:lpstr>
      <vt:lpstr>государственное бюджетное профессиональное образовательное учреждение Самарской области "Большеглушицкий государственный техникум"</vt:lpstr>
      <vt:lpstr>государственное автономное профессиональное образовательное учреждение Самарской области «Жигулевский государственный колледж»</vt:lpstr>
      <vt:lpstr>государственное бюджетное профессиональное образовательное учреждение Самарской области «Сергиевский губернский техникум</vt:lpstr>
      <vt:lpstr>государственное бюджетное профессиональное образовательное учреждение Самарской области «Сергиевский губернский техникум</vt:lpstr>
      <vt:lpstr>государственное бюджетное профессиональное образовательное учреждение Самарской области "Самарской техникум авиационного и промышленного машиностроения имени Д.И. Козлова"</vt:lpstr>
      <vt:lpstr>государственное бюджетное профессиональное образовательное учреждение Самарской области "Самарский торгово - экономический колледж"</vt:lpstr>
      <vt:lpstr>государственное бюджетное профессиональное образовательное учреждение Самарской области "Самарский торгово - экономический колледж"</vt:lpstr>
      <vt:lpstr>государственное бюджетное профессиональное образовательное учреждение Самарской области "Самарский торгово - экономический колледж"</vt:lpstr>
      <vt:lpstr>государственное бюджетное образовательное учреждение Самарской области "Самарский техникум промышленных технологий"</vt:lpstr>
      <vt:lpstr>государственное бюджетное образовательное учреждение Самарской области "Самарский техникум промышленных технологий"</vt:lpstr>
      <vt:lpstr>государственное бюджетное профессиональное образовательное учреждение Самарской области "Сызранский политехнический колледж"</vt:lpstr>
      <vt:lpstr>государственное бюджетное профессиональное образовательное учреждение Самарской области "Сызранский политехнический колледж"</vt:lpstr>
      <vt:lpstr>государственное автономное профессиональное образовательное учреждение Самарской области «Самарский колледж сервиса производственного оборудования имени Героя Российской Федерации Е.В.Золотухина»</vt:lpstr>
      <vt:lpstr>государственное бюджетное профессиональное образовательное учреждение Самарской области «Чапаевский химико-технологический техникум"</vt:lpstr>
      <vt:lpstr>государственное бюджетное профессиональное образовательное учреждение Самарской области «Чапаевский губернский колледж им. О. Колычева»</vt:lpstr>
      <vt:lpstr>государственное бюджетное профессиональное образовательное учреждение Самарской области «Чапаевский губернский колледж им. О. Колычева»</vt:lpstr>
      <vt:lpstr>государственное бюджетное профессиональное образовательное учреждение Самарской области «Губернский колледж города Похвистнево»</vt:lpstr>
      <vt:lpstr>государственное бюджетное профессиональное образовательное учреждение Самарской области «Губернский колледж города Похвистнево»</vt:lpstr>
      <vt:lpstr>государственное бюджетное профессиональное образовательное учреждение Самарской области "Самарское художественное училище имени К.С. Петрова-Водкина"</vt:lpstr>
      <vt:lpstr>государственное автономное профессиональное образовательное учреждение Самарской области «Тольяттинский машиностроительный колледж»</vt:lpstr>
      <vt:lpstr>государственное бюджетное професcиональное образовательное учреждение Самарской области "Безенчукский аграрный техникум"</vt:lpstr>
      <vt:lpstr>государственное бюджетное профессиональное образовательное учреждение Самарской области "Самарский многопрофильный колледж им. Бартенева В.В"</vt:lpstr>
      <vt:lpstr>государственное бюджетное профессиональное образовательное учреждение Самарской области "Самарский многопрофильный колледж им. Бартенева В.В"</vt:lpstr>
      <vt:lpstr>государственное бюджетное профессиональное образовательное учреждение Самарской области "Самарский многопрофильный колледж им. Бартенева В.В"</vt:lpstr>
      <vt:lpstr>государственное бюджетное профессиональное образовательное учреждение Самарской области "Губернский колледж г. Сызрани"</vt:lpstr>
      <vt:lpstr>государственное бюджетное профессиональное образовательное учреждение Самарской области "Губернский колледж г. Сызрани"</vt:lpstr>
      <vt:lpstr>государственное бюджетное профессиональное образовательное учреждение Самарской области "Красноармейский государственный техникум имени Героя Социалистического труда Николая Никифоровича Пенина"</vt:lpstr>
      <vt:lpstr>государственное бюджетное профессиональное образовательное учреждение Самарской области "Самарское областное училище культуры и искусств"</vt:lpstr>
      <vt:lpstr>государственное бюджетное профессиональное учреждение Самарской области "Колледж гуманитарных и социально-педагогических дисциплин имени Святителя Алексия, Митрополита Московского"</vt:lpstr>
      <vt:lpstr>государственное бюджетное профессиональное учреждение Самарской области "Колледж гуманитарных и социально-педагогических дисциплин имени Святителя Алексия, Митрополита Московского"</vt:lpstr>
      <vt:lpstr>государственное бюджетное профессиональное учреждение Самарской области "Колледж гуманитарных и социально-педагогических дисциплин имени Святителя Алексия, Митрополита Московского"</vt:lpstr>
      <vt:lpstr>государственное бюджетное профессиональное образовательное учреждение Самарской области «Кинельский государственный техникум»</vt:lpstr>
      <vt:lpstr>государственное бюджетное профессиональное учреждение Самарской области «Домашкинский государственный техникум»</vt:lpstr>
      <vt:lpstr>государственное бюджетное профессиональное образовательное учреждение Самарской области «Тольяттинский социально-экономический колледж"</vt:lpstr>
      <vt:lpstr>государственное бюджетное профессиональное образовательное учреждение Самарской области «Тольяттинский социально-экономический колледж»</vt:lpstr>
      <vt:lpstr>государственное бюджетное профессиональное образовательное учреждение Самарской области «Самарское музыкальное училище им. Д.Г.Шаталова"</vt:lpstr>
      <vt:lpstr>государственное бюджетное профессиональное образовательное учреждение Самарской области «Пестравский государственный техникум имени Героя Социалистического Труда Анатолия Устиновича Сычёва»</vt:lpstr>
      <vt:lpstr>государственное автономное профессиональное образовательное учреждение Самарской области «Колледж технического и художественного образования г.Тольятти»</vt:lpstr>
      <vt:lpstr>государственное автономное профессиональное образовательное учреждение Самарской области «Колледж технического и художественного образования г.Тольятти»</vt:lpstr>
      <vt:lpstr>государственное автономное профессиональное образовательное учреждение Самарской области «Самарский государственный колледж»</vt:lpstr>
      <vt:lpstr>государственное автономное профессиональное образовательное учреждение Самарской области «Самарский государственный колледж»</vt:lpstr>
      <vt:lpstr>государственное автономное профессиональное образовательное учреждение Самарской области «Самарский государственный колледж»</vt:lpstr>
      <vt:lpstr>государственное автономное профессиональное образовательное учреждение Самарской области «Самарский государственный колледж»</vt:lpstr>
      <vt:lpstr>государственное бюджетное профессиональное образовательное учреждение Самарской области «Алексеевский государственный техникум»</vt:lpstr>
      <vt:lpstr>государственное бюджетное профессиональное образовательное учреждение Самарской области «Усольский сельскохозяйственный техникум»</vt:lpstr>
      <vt:lpstr>государственное бюджетное профессиональное образовательное учреждение Самарской области «Тольяттинский музыкальный колледж им. Р.К.Щедрина»</vt:lpstr>
      <vt:lpstr>государственное бюджетное профессиональное образовательное учреждение Самарской области «Самарский политехнический колледж»</vt:lpstr>
      <vt:lpstr>государственное бюджетное профессиональное образовательное учреждение Самарской области «Алексеевский государственный техникум»</vt:lpstr>
      <vt:lpstr>государственное бюджетное профессиональное образовательное учреждение Самарской области «Алексеевский государственный техникум»</vt:lpstr>
      <vt:lpstr>государственное бюджетное профессиональное образовательное учреждение Самарской области «Образовательный центр с.Камышла»</vt:lpstr>
      <vt:lpstr>государственное бюджетное профессиональное образовательное учреждение Самарской области «Борский государственный техникум»</vt:lpstr>
      <vt:lpstr>государственное бюджетное профессиональное образовательное учреждение Самарской области «Отрадненский нефтяной техникум»</vt:lpstr>
      <vt:lpstr>Образование в Самарской области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 для инвалидов и лиц с ОВЗ  в Самарской области</dc:title>
  <dc:creator>Пользователь</dc:creator>
  <cp:lastModifiedBy>myasnikovasn@yandex.ru</cp:lastModifiedBy>
  <cp:revision>513</cp:revision>
  <cp:lastPrinted>2022-05-20T10:54:17Z</cp:lastPrinted>
  <dcterms:created xsi:type="dcterms:W3CDTF">2022-03-23T12:23:56Z</dcterms:created>
  <dcterms:modified xsi:type="dcterms:W3CDTF">2023-05-16T05:58:16Z</dcterms:modified>
</cp:coreProperties>
</file>